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sldIdLst>
    <p:sldId id="454" r:id="rId4"/>
    <p:sldId id="257" r:id="rId5"/>
    <p:sldId id="259" r:id="rId6"/>
    <p:sldId id="261" r:id="rId7"/>
    <p:sldId id="264" r:id="rId8"/>
    <p:sldId id="258" r:id="rId9"/>
    <p:sldId id="260" r:id="rId10"/>
    <p:sldId id="262" r:id="rId11"/>
    <p:sldId id="265" r:id="rId12"/>
    <p:sldId id="263" r:id="rId13"/>
    <p:sldId id="287" r:id="rId14"/>
    <p:sldId id="288" r:id="rId15"/>
    <p:sldId id="289" r:id="rId16"/>
    <p:sldId id="290" r:id="rId17"/>
    <p:sldId id="291" r:id="rId18"/>
    <p:sldId id="266" r:id="rId19"/>
    <p:sldId id="536" r:id="rId20"/>
    <p:sldId id="281" r:id="rId21"/>
    <p:sldId id="292" r:id="rId22"/>
    <p:sldId id="605" r:id="rId23"/>
    <p:sldId id="533" r:id="rId24"/>
    <p:sldId id="628" r:id="rId25"/>
    <p:sldId id="629" r:id="rId26"/>
    <p:sldId id="276" r:id="rId27"/>
    <p:sldId id="278" r:id="rId28"/>
    <p:sldId id="630" r:id="rId29"/>
    <p:sldId id="631" r:id="rId30"/>
    <p:sldId id="682" r:id="rId31"/>
    <p:sldId id="681" r:id="rId32"/>
    <p:sldId id="622" r:id="rId33"/>
    <p:sldId id="624" r:id="rId34"/>
    <p:sldId id="645" r:id="rId35"/>
    <p:sldId id="626" r:id="rId36"/>
    <p:sldId id="625" r:id="rId37"/>
    <p:sldId id="623" r:id="rId38"/>
    <p:sldId id="68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a:srgbClr val="163F5A"/>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9BD4-CB12-4BA0-A1C6-260CBB0757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EA3E8C-2158-42B7-884A-28BFBCB495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2765CA-E784-4FE9-AC78-974F46B5C6F1}"/>
              </a:ext>
            </a:extLst>
          </p:cNvPr>
          <p:cNvSpPr>
            <a:spLocks noGrp="1"/>
          </p:cNvSpPr>
          <p:nvPr>
            <p:ph type="dt" sz="half" idx="10"/>
          </p:nvPr>
        </p:nvSpPr>
        <p:spPr/>
        <p:txBody>
          <a:bodyPr/>
          <a:lstStyle/>
          <a:p>
            <a:fld id="{1D9E1D7D-97A5-42DF-AF34-8E3AB336B9E1}" type="datetimeFigureOut">
              <a:rPr lang="en-US" smtClean="0"/>
              <a:t>11/2/2021</a:t>
            </a:fld>
            <a:endParaRPr lang="en-US"/>
          </a:p>
        </p:txBody>
      </p:sp>
      <p:sp>
        <p:nvSpPr>
          <p:cNvPr id="5" name="Footer Placeholder 4">
            <a:extLst>
              <a:ext uri="{FF2B5EF4-FFF2-40B4-BE49-F238E27FC236}">
                <a16:creationId xmlns:a16="http://schemas.microsoft.com/office/drawing/2014/main" id="{BF8BBFB6-EBCC-4DC4-A0A3-57858F67E0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3EC443-2804-4891-A26B-576E86C48836}"/>
              </a:ext>
            </a:extLst>
          </p:cNvPr>
          <p:cNvSpPr>
            <a:spLocks noGrp="1"/>
          </p:cNvSpPr>
          <p:nvPr>
            <p:ph type="sldNum" sz="quarter" idx="12"/>
          </p:nvPr>
        </p:nvSpPr>
        <p:spPr/>
        <p:txBody>
          <a:bodyPr/>
          <a:lstStyle/>
          <a:p>
            <a:fld id="{E471DAE3-25C9-4528-AB67-4811BC306AE7}" type="slidenum">
              <a:rPr lang="en-US" smtClean="0"/>
              <a:t>‹#›</a:t>
            </a:fld>
            <a:endParaRPr lang="en-US"/>
          </a:p>
        </p:txBody>
      </p:sp>
    </p:spTree>
    <p:extLst>
      <p:ext uri="{BB962C8B-B14F-4D97-AF65-F5344CB8AC3E}">
        <p14:creationId xmlns:p14="http://schemas.microsoft.com/office/powerpoint/2010/main" val="4278120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889B-5A6A-4E4A-B9E2-3E6CDC2DCA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835B62-63E1-4CAE-8881-7CFE28699F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AB27C-A262-4AAA-855E-37ACD97334BD}"/>
              </a:ext>
            </a:extLst>
          </p:cNvPr>
          <p:cNvSpPr>
            <a:spLocks noGrp="1"/>
          </p:cNvSpPr>
          <p:nvPr>
            <p:ph type="dt" sz="half" idx="10"/>
          </p:nvPr>
        </p:nvSpPr>
        <p:spPr/>
        <p:txBody>
          <a:bodyPr/>
          <a:lstStyle/>
          <a:p>
            <a:fld id="{1D9E1D7D-97A5-42DF-AF34-8E3AB336B9E1}" type="datetimeFigureOut">
              <a:rPr lang="en-US" smtClean="0"/>
              <a:t>11/2/2021</a:t>
            </a:fld>
            <a:endParaRPr lang="en-US"/>
          </a:p>
        </p:txBody>
      </p:sp>
      <p:sp>
        <p:nvSpPr>
          <p:cNvPr id="5" name="Footer Placeholder 4">
            <a:extLst>
              <a:ext uri="{FF2B5EF4-FFF2-40B4-BE49-F238E27FC236}">
                <a16:creationId xmlns:a16="http://schemas.microsoft.com/office/drawing/2014/main" id="{0D1DBBA3-5320-490C-9BBD-1B33A6FDCC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D77D1B-AD9A-4FB4-9923-9811645F084F}"/>
              </a:ext>
            </a:extLst>
          </p:cNvPr>
          <p:cNvSpPr>
            <a:spLocks noGrp="1"/>
          </p:cNvSpPr>
          <p:nvPr>
            <p:ph type="sldNum" sz="quarter" idx="12"/>
          </p:nvPr>
        </p:nvSpPr>
        <p:spPr/>
        <p:txBody>
          <a:bodyPr/>
          <a:lstStyle/>
          <a:p>
            <a:fld id="{E471DAE3-25C9-4528-AB67-4811BC306AE7}" type="slidenum">
              <a:rPr lang="en-US" smtClean="0"/>
              <a:t>‹#›</a:t>
            </a:fld>
            <a:endParaRPr lang="en-US"/>
          </a:p>
        </p:txBody>
      </p:sp>
    </p:spTree>
    <p:extLst>
      <p:ext uri="{BB962C8B-B14F-4D97-AF65-F5344CB8AC3E}">
        <p14:creationId xmlns:p14="http://schemas.microsoft.com/office/powerpoint/2010/main" val="3324134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9A982-083F-4BB8-9066-CFDEE59047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EAC021-E5DF-42C9-9B61-34D3F633BC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CC3291-8E86-43DD-86B9-003D0EEDD06A}"/>
              </a:ext>
            </a:extLst>
          </p:cNvPr>
          <p:cNvSpPr>
            <a:spLocks noGrp="1"/>
          </p:cNvSpPr>
          <p:nvPr>
            <p:ph type="dt" sz="half" idx="10"/>
          </p:nvPr>
        </p:nvSpPr>
        <p:spPr/>
        <p:txBody>
          <a:bodyPr/>
          <a:lstStyle/>
          <a:p>
            <a:fld id="{1D9E1D7D-97A5-42DF-AF34-8E3AB336B9E1}" type="datetimeFigureOut">
              <a:rPr lang="en-US" smtClean="0"/>
              <a:t>11/2/2021</a:t>
            </a:fld>
            <a:endParaRPr lang="en-US"/>
          </a:p>
        </p:txBody>
      </p:sp>
      <p:sp>
        <p:nvSpPr>
          <p:cNvPr id="5" name="Footer Placeholder 4">
            <a:extLst>
              <a:ext uri="{FF2B5EF4-FFF2-40B4-BE49-F238E27FC236}">
                <a16:creationId xmlns:a16="http://schemas.microsoft.com/office/drawing/2014/main" id="{8D90FFC6-61D8-4D73-8FF5-69A1E65CE5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4D0754-68CD-43CF-BF1C-A17B1076C6F5}"/>
              </a:ext>
            </a:extLst>
          </p:cNvPr>
          <p:cNvSpPr>
            <a:spLocks noGrp="1"/>
          </p:cNvSpPr>
          <p:nvPr>
            <p:ph type="sldNum" sz="quarter" idx="12"/>
          </p:nvPr>
        </p:nvSpPr>
        <p:spPr/>
        <p:txBody>
          <a:bodyPr/>
          <a:lstStyle/>
          <a:p>
            <a:fld id="{E471DAE3-25C9-4528-AB67-4811BC306AE7}" type="slidenum">
              <a:rPr lang="en-US" smtClean="0"/>
              <a:t>‹#›</a:t>
            </a:fld>
            <a:endParaRPr lang="en-US"/>
          </a:p>
        </p:txBody>
      </p:sp>
    </p:spTree>
    <p:extLst>
      <p:ext uri="{BB962C8B-B14F-4D97-AF65-F5344CB8AC3E}">
        <p14:creationId xmlns:p14="http://schemas.microsoft.com/office/powerpoint/2010/main" val="1819500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93A27-5C81-4AB5-8399-5D486527A7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6F6EC4-1724-4F3A-A005-A37D09179D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2544C3-6EA1-491D-A3E1-C71B805F3C0B}"/>
              </a:ext>
            </a:extLst>
          </p:cNvPr>
          <p:cNvSpPr>
            <a:spLocks noGrp="1"/>
          </p:cNvSpPr>
          <p:nvPr>
            <p:ph type="dt" sz="half" idx="10"/>
          </p:nvPr>
        </p:nvSpPr>
        <p:spPr/>
        <p:txBody>
          <a:bodyPr/>
          <a:lstStyle/>
          <a:p>
            <a:fld id="{2C184D62-E87B-4E78-8D51-A71AAF7EFE70}" type="datetime1">
              <a:rPr lang="en-US" smtClean="0"/>
              <a:t>11/2/2021</a:t>
            </a:fld>
            <a:endParaRPr lang="en-US"/>
          </a:p>
        </p:txBody>
      </p:sp>
      <p:sp>
        <p:nvSpPr>
          <p:cNvPr id="5" name="Footer Placeholder 4">
            <a:extLst>
              <a:ext uri="{FF2B5EF4-FFF2-40B4-BE49-F238E27FC236}">
                <a16:creationId xmlns:a16="http://schemas.microsoft.com/office/drawing/2014/main" id="{A58F7350-6062-4FEE-93F7-39DBFDB254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61B2C2-F002-4F83-83D9-5DC9415D609A}"/>
              </a:ext>
            </a:extLst>
          </p:cNvPr>
          <p:cNvSpPr>
            <a:spLocks noGrp="1"/>
          </p:cNvSpPr>
          <p:nvPr>
            <p:ph type="sldNum" sz="quarter" idx="12"/>
          </p:nvPr>
        </p:nvSpPr>
        <p:spPr/>
        <p:txBody>
          <a:bodyPr/>
          <a:lstStyle/>
          <a:p>
            <a:fld id="{0FDD4DA2-4FBE-4694-B57B-F9990517B432}" type="slidenum">
              <a:rPr lang="en-US" smtClean="0"/>
              <a:t>‹#›</a:t>
            </a:fld>
            <a:endParaRPr lang="en-US"/>
          </a:p>
        </p:txBody>
      </p:sp>
    </p:spTree>
    <p:extLst>
      <p:ext uri="{BB962C8B-B14F-4D97-AF65-F5344CB8AC3E}">
        <p14:creationId xmlns:p14="http://schemas.microsoft.com/office/powerpoint/2010/main" val="3363194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F50DE-4667-482C-A2D3-A38F59FCED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252D1C-6889-452E-A492-EBD17E108E1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89D5C-3CC8-4194-99E8-46D8E84587A4}"/>
              </a:ext>
            </a:extLst>
          </p:cNvPr>
          <p:cNvSpPr>
            <a:spLocks noGrp="1"/>
          </p:cNvSpPr>
          <p:nvPr>
            <p:ph type="dt" sz="half" idx="10"/>
          </p:nvPr>
        </p:nvSpPr>
        <p:spPr/>
        <p:txBody>
          <a:bodyPr/>
          <a:lstStyle/>
          <a:p>
            <a:fld id="{C656BC0E-6968-47DA-9DB9-D508F49A0C0D}" type="datetime1">
              <a:rPr lang="en-US" smtClean="0"/>
              <a:t>11/2/2021</a:t>
            </a:fld>
            <a:endParaRPr lang="en-US"/>
          </a:p>
        </p:txBody>
      </p:sp>
      <p:sp>
        <p:nvSpPr>
          <p:cNvPr id="5" name="Footer Placeholder 4">
            <a:extLst>
              <a:ext uri="{FF2B5EF4-FFF2-40B4-BE49-F238E27FC236}">
                <a16:creationId xmlns:a16="http://schemas.microsoft.com/office/drawing/2014/main" id="{8ECA486D-A456-4A19-8567-6ED738113E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38F71D-8FCE-4C36-90E4-F6588BE53760}"/>
              </a:ext>
            </a:extLst>
          </p:cNvPr>
          <p:cNvSpPr>
            <a:spLocks noGrp="1"/>
          </p:cNvSpPr>
          <p:nvPr>
            <p:ph type="sldNum" sz="quarter" idx="12"/>
          </p:nvPr>
        </p:nvSpPr>
        <p:spPr/>
        <p:txBody>
          <a:bodyPr/>
          <a:lstStyle/>
          <a:p>
            <a:fld id="{0FDD4DA2-4FBE-4694-B57B-F9990517B432}" type="slidenum">
              <a:rPr lang="en-US" smtClean="0"/>
              <a:t>‹#›</a:t>
            </a:fld>
            <a:endParaRPr lang="en-US"/>
          </a:p>
        </p:txBody>
      </p:sp>
    </p:spTree>
    <p:extLst>
      <p:ext uri="{BB962C8B-B14F-4D97-AF65-F5344CB8AC3E}">
        <p14:creationId xmlns:p14="http://schemas.microsoft.com/office/powerpoint/2010/main" val="1816269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1B1D4-BD2E-4B4C-8416-A6F6193664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C0E8B-DB9C-4E7A-AA09-A1CC62E71B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9CB7F07-40F2-454C-8F19-1FD05CDB26B5}"/>
              </a:ext>
            </a:extLst>
          </p:cNvPr>
          <p:cNvSpPr>
            <a:spLocks noGrp="1"/>
          </p:cNvSpPr>
          <p:nvPr>
            <p:ph type="dt" sz="half" idx="10"/>
          </p:nvPr>
        </p:nvSpPr>
        <p:spPr/>
        <p:txBody>
          <a:bodyPr/>
          <a:lstStyle/>
          <a:p>
            <a:fld id="{2588A9C0-7A89-4285-8B2D-1E4FA1910F1E}" type="datetime1">
              <a:rPr lang="en-US" smtClean="0"/>
              <a:t>11/2/2021</a:t>
            </a:fld>
            <a:endParaRPr lang="en-US"/>
          </a:p>
        </p:txBody>
      </p:sp>
      <p:sp>
        <p:nvSpPr>
          <p:cNvPr id="5" name="Footer Placeholder 4">
            <a:extLst>
              <a:ext uri="{FF2B5EF4-FFF2-40B4-BE49-F238E27FC236}">
                <a16:creationId xmlns:a16="http://schemas.microsoft.com/office/drawing/2014/main" id="{03794549-F0E7-46FC-ACD4-47330C137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044BBB-A757-43CE-9651-DF91F7E0342B}"/>
              </a:ext>
            </a:extLst>
          </p:cNvPr>
          <p:cNvSpPr>
            <a:spLocks noGrp="1"/>
          </p:cNvSpPr>
          <p:nvPr>
            <p:ph type="sldNum" sz="quarter" idx="12"/>
          </p:nvPr>
        </p:nvSpPr>
        <p:spPr/>
        <p:txBody>
          <a:bodyPr/>
          <a:lstStyle/>
          <a:p>
            <a:fld id="{0FDD4DA2-4FBE-4694-B57B-F9990517B432}" type="slidenum">
              <a:rPr lang="en-US" smtClean="0"/>
              <a:t>‹#›</a:t>
            </a:fld>
            <a:endParaRPr lang="en-US"/>
          </a:p>
        </p:txBody>
      </p:sp>
    </p:spTree>
    <p:extLst>
      <p:ext uri="{BB962C8B-B14F-4D97-AF65-F5344CB8AC3E}">
        <p14:creationId xmlns:p14="http://schemas.microsoft.com/office/powerpoint/2010/main" val="2267720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0CECF-D588-468B-A7A3-90A98346B6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D951B1-1553-4958-9D61-E1F0A1D9DF6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AF1E5E-7AAE-444D-86E4-1C566EFC0B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BC9A7E-E423-4A61-828D-BDF012BA275C}"/>
              </a:ext>
            </a:extLst>
          </p:cNvPr>
          <p:cNvSpPr>
            <a:spLocks noGrp="1"/>
          </p:cNvSpPr>
          <p:nvPr>
            <p:ph type="dt" sz="half" idx="10"/>
          </p:nvPr>
        </p:nvSpPr>
        <p:spPr/>
        <p:txBody>
          <a:bodyPr/>
          <a:lstStyle/>
          <a:p>
            <a:fld id="{DA5CC23E-F11C-48D9-AE55-0EF6324A9F73}" type="datetime1">
              <a:rPr lang="en-US" smtClean="0"/>
              <a:t>11/2/2021</a:t>
            </a:fld>
            <a:endParaRPr lang="en-US"/>
          </a:p>
        </p:txBody>
      </p:sp>
      <p:sp>
        <p:nvSpPr>
          <p:cNvPr id="6" name="Footer Placeholder 5">
            <a:extLst>
              <a:ext uri="{FF2B5EF4-FFF2-40B4-BE49-F238E27FC236}">
                <a16:creationId xmlns:a16="http://schemas.microsoft.com/office/drawing/2014/main" id="{A366D3F1-3B66-4228-9A47-E7D04A065F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61B5D7-E998-411F-BEDA-F76665A5D79D}"/>
              </a:ext>
            </a:extLst>
          </p:cNvPr>
          <p:cNvSpPr>
            <a:spLocks noGrp="1"/>
          </p:cNvSpPr>
          <p:nvPr>
            <p:ph type="sldNum" sz="quarter" idx="12"/>
          </p:nvPr>
        </p:nvSpPr>
        <p:spPr/>
        <p:txBody>
          <a:bodyPr/>
          <a:lstStyle/>
          <a:p>
            <a:fld id="{0FDD4DA2-4FBE-4694-B57B-F9990517B432}" type="slidenum">
              <a:rPr lang="en-US" smtClean="0"/>
              <a:t>‹#›</a:t>
            </a:fld>
            <a:endParaRPr lang="en-US"/>
          </a:p>
        </p:txBody>
      </p:sp>
    </p:spTree>
    <p:extLst>
      <p:ext uri="{BB962C8B-B14F-4D97-AF65-F5344CB8AC3E}">
        <p14:creationId xmlns:p14="http://schemas.microsoft.com/office/powerpoint/2010/main" val="11461844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B8DF-503D-48C4-9D47-463A470AD4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C338F9-2BFA-4C1A-A29F-44F778CC87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0319EB-DD39-4B32-87D0-49873CED0F2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6925FA-E7BE-4DA6-B13F-609287FC5C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D98FF09-0267-44A3-B767-F5AD1CB5CCA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3EC5D4-0A9B-4479-9DD6-B1FB0CFDEBB4}"/>
              </a:ext>
            </a:extLst>
          </p:cNvPr>
          <p:cNvSpPr>
            <a:spLocks noGrp="1"/>
          </p:cNvSpPr>
          <p:nvPr>
            <p:ph type="dt" sz="half" idx="10"/>
          </p:nvPr>
        </p:nvSpPr>
        <p:spPr/>
        <p:txBody>
          <a:bodyPr/>
          <a:lstStyle/>
          <a:p>
            <a:fld id="{E6454B23-E954-413E-A340-E1B67CB96215}" type="datetime1">
              <a:rPr lang="en-US" smtClean="0"/>
              <a:t>11/2/2021</a:t>
            </a:fld>
            <a:endParaRPr lang="en-US"/>
          </a:p>
        </p:txBody>
      </p:sp>
      <p:sp>
        <p:nvSpPr>
          <p:cNvPr id="8" name="Footer Placeholder 7">
            <a:extLst>
              <a:ext uri="{FF2B5EF4-FFF2-40B4-BE49-F238E27FC236}">
                <a16:creationId xmlns:a16="http://schemas.microsoft.com/office/drawing/2014/main" id="{AD07A819-CF02-4B5A-9314-E58BF873C0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B6AC02-78C3-411E-B17B-73949C2E77DE}"/>
              </a:ext>
            </a:extLst>
          </p:cNvPr>
          <p:cNvSpPr>
            <a:spLocks noGrp="1"/>
          </p:cNvSpPr>
          <p:nvPr>
            <p:ph type="sldNum" sz="quarter" idx="12"/>
          </p:nvPr>
        </p:nvSpPr>
        <p:spPr/>
        <p:txBody>
          <a:bodyPr/>
          <a:lstStyle/>
          <a:p>
            <a:fld id="{0FDD4DA2-4FBE-4694-B57B-F9990517B432}" type="slidenum">
              <a:rPr lang="en-US" smtClean="0"/>
              <a:t>‹#›</a:t>
            </a:fld>
            <a:endParaRPr lang="en-US"/>
          </a:p>
        </p:txBody>
      </p:sp>
    </p:spTree>
    <p:extLst>
      <p:ext uri="{BB962C8B-B14F-4D97-AF65-F5344CB8AC3E}">
        <p14:creationId xmlns:p14="http://schemas.microsoft.com/office/powerpoint/2010/main" val="14289302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B3D0-BEF4-46A2-8EE3-F3297DBD7D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0CE44D-5F24-4B91-A27D-C841001E269A}"/>
              </a:ext>
            </a:extLst>
          </p:cNvPr>
          <p:cNvSpPr>
            <a:spLocks noGrp="1"/>
          </p:cNvSpPr>
          <p:nvPr>
            <p:ph type="dt" sz="half" idx="10"/>
          </p:nvPr>
        </p:nvSpPr>
        <p:spPr/>
        <p:txBody>
          <a:bodyPr/>
          <a:lstStyle/>
          <a:p>
            <a:fld id="{98D01C05-EBE7-4848-9605-17FA64F26282}" type="datetime1">
              <a:rPr lang="en-US" smtClean="0"/>
              <a:t>11/2/2021</a:t>
            </a:fld>
            <a:endParaRPr lang="en-US"/>
          </a:p>
        </p:txBody>
      </p:sp>
      <p:sp>
        <p:nvSpPr>
          <p:cNvPr id="4" name="Footer Placeholder 3">
            <a:extLst>
              <a:ext uri="{FF2B5EF4-FFF2-40B4-BE49-F238E27FC236}">
                <a16:creationId xmlns:a16="http://schemas.microsoft.com/office/drawing/2014/main" id="{0594DDE8-BE40-4E0F-8179-93E9114EA3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20E8C3-3FFA-43CB-9F7D-676DA3E6D067}"/>
              </a:ext>
            </a:extLst>
          </p:cNvPr>
          <p:cNvSpPr>
            <a:spLocks noGrp="1"/>
          </p:cNvSpPr>
          <p:nvPr>
            <p:ph type="sldNum" sz="quarter" idx="12"/>
          </p:nvPr>
        </p:nvSpPr>
        <p:spPr/>
        <p:txBody>
          <a:bodyPr/>
          <a:lstStyle/>
          <a:p>
            <a:fld id="{0FDD4DA2-4FBE-4694-B57B-F9990517B432}" type="slidenum">
              <a:rPr lang="en-US" smtClean="0"/>
              <a:t>‹#›</a:t>
            </a:fld>
            <a:endParaRPr lang="en-US"/>
          </a:p>
        </p:txBody>
      </p:sp>
    </p:spTree>
    <p:extLst>
      <p:ext uri="{BB962C8B-B14F-4D97-AF65-F5344CB8AC3E}">
        <p14:creationId xmlns:p14="http://schemas.microsoft.com/office/powerpoint/2010/main" val="22325302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C3E83F-67C2-4EC0-A1BF-781564BDF8EB}"/>
              </a:ext>
            </a:extLst>
          </p:cNvPr>
          <p:cNvSpPr>
            <a:spLocks noGrp="1"/>
          </p:cNvSpPr>
          <p:nvPr>
            <p:ph type="dt" sz="half" idx="10"/>
          </p:nvPr>
        </p:nvSpPr>
        <p:spPr/>
        <p:txBody>
          <a:bodyPr/>
          <a:lstStyle/>
          <a:p>
            <a:fld id="{2DF4748F-0361-4B75-9FB6-0FD67B2CAA53}" type="datetime1">
              <a:rPr lang="en-US" smtClean="0"/>
              <a:t>11/2/2021</a:t>
            </a:fld>
            <a:endParaRPr lang="en-US"/>
          </a:p>
        </p:txBody>
      </p:sp>
      <p:sp>
        <p:nvSpPr>
          <p:cNvPr id="3" name="Footer Placeholder 2">
            <a:extLst>
              <a:ext uri="{FF2B5EF4-FFF2-40B4-BE49-F238E27FC236}">
                <a16:creationId xmlns:a16="http://schemas.microsoft.com/office/drawing/2014/main" id="{0A174CAF-DD5A-42DE-9ADC-E470A2FE2A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2CE4DC-1BE1-416A-8CA9-3EDBC0B64E8B}"/>
              </a:ext>
            </a:extLst>
          </p:cNvPr>
          <p:cNvSpPr>
            <a:spLocks noGrp="1"/>
          </p:cNvSpPr>
          <p:nvPr>
            <p:ph type="sldNum" sz="quarter" idx="12"/>
          </p:nvPr>
        </p:nvSpPr>
        <p:spPr/>
        <p:txBody>
          <a:bodyPr/>
          <a:lstStyle/>
          <a:p>
            <a:fld id="{0FDD4DA2-4FBE-4694-B57B-F9990517B432}" type="slidenum">
              <a:rPr lang="en-US" smtClean="0"/>
              <a:t>‹#›</a:t>
            </a:fld>
            <a:endParaRPr lang="en-US"/>
          </a:p>
        </p:txBody>
      </p:sp>
    </p:spTree>
    <p:extLst>
      <p:ext uri="{BB962C8B-B14F-4D97-AF65-F5344CB8AC3E}">
        <p14:creationId xmlns:p14="http://schemas.microsoft.com/office/powerpoint/2010/main" val="1541748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90F94-114F-4B20-8531-86B9FCF7B3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2FAA2F-7591-4346-BB8B-0DD708EDBF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BB4CFF-8B87-469F-B046-657143C665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5F8285A-56BE-4733-B81F-F0CAB5CAF031}"/>
              </a:ext>
            </a:extLst>
          </p:cNvPr>
          <p:cNvSpPr>
            <a:spLocks noGrp="1"/>
          </p:cNvSpPr>
          <p:nvPr>
            <p:ph type="dt" sz="half" idx="10"/>
          </p:nvPr>
        </p:nvSpPr>
        <p:spPr/>
        <p:txBody>
          <a:bodyPr/>
          <a:lstStyle/>
          <a:p>
            <a:fld id="{B719F1C2-23BD-4B0F-AE95-81945CE4C218}" type="datetime1">
              <a:rPr lang="en-US" smtClean="0"/>
              <a:t>11/2/2021</a:t>
            </a:fld>
            <a:endParaRPr lang="en-US"/>
          </a:p>
        </p:txBody>
      </p:sp>
      <p:sp>
        <p:nvSpPr>
          <p:cNvPr id="6" name="Footer Placeholder 5">
            <a:extLst>
              <a:ext uri="{FF2B5EF4-FFF2-40B4-BE49-F238E27FC236}">
                <a16:creationId xmlns:a16="http://schemas.microsoft.com/office/drawing/2014/main" id="{0C471FEE-C965-4808-AD73-D20914F46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D0AE28-0F2E-4DC5-8081-42E11060D6A9}"/>
              </a:ext>
            </a:extLst>
          </p:cNvPr>
          <p:cNvSpPr>
            <a:spLocks noGrp="1"/>
          </p:cNvSpPr>
          <p:nvPr>
            <p:ph type="sldNum" sz="quarter" idx="12"/>
          </p:nvPr>
        </p:nvSpPr>
        <p:spPr/>
        <p:txBody>
          <a:bodyPr/>
          <a:lstStyle/>
          <a:p>
            <a:fld id="{0FDD4DA2-4FBE-4694-B57B-F9990517B432}" type="slidenum">
              <a:rPr lang="en-US" smtClean="0"/>
              <a:t>‹#›</a:t>
            </a:fld>
            <a:endParaRPr lang="en-US"/>
          </a:p>
        </p:txBody>
      </p:sp>
    </p:spTree>
    <p:extLst>
      <p:ext uri="{BB962C8B-B14F-4D97-AF65-F5344CB8AC3E}">
        <p14:creationId xmlns:p14="http://schemas.microsoft.com/office/powerpoint/2010/main" val="3819553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9B2A-495F-4D75-8A30-00F0F9DB92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93142E-8BD1-4DE1-86E2-722122FEA6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1F8B91-8ACE-4B9A-AD9B-B6F573D6F3AC}"/>
              </a:ext>
            </a:extLst>
          </p:cNvPr>
          <p:cNvSpPr>
            <a:spLocks noGrp="1"/>
          </p:cNvSpPr>
          <p:nvPr>
            <p:ph type="dt" sz="half" idx="10"/>
          </p:nvPr>
        </p:nvSpPr>
        <p:spPr/>
        <p:txBody>
          <a:bodyPr/>
          <a:lstStyle/>
          <a:p>
            <a:fld id="{1D9E1D7D-97A5-42DF-AF34-8E3AB336B9E1}" type="datetimeFigureOut">
              <a:rPr lang="en-US" smtClean="0"/>
              <a:t>11/2/2021</a:t>
            </a:fld>
            <a:endParaRPr lang="en-US"/>
          </a:p>
        </p:txBody>
      </p:sp>
      <p:sp>
        <p:nvSpPr>
          <p:cNvPr id="5" name="Footer Placeholder 4">
            <a:extLst>
              <a:ext uri="{FF2B5EF4-FFF2-40B4-BE49-F238E27FC236}">
                <a16:creationId xmlns:a16="http://schemas.microsoft.com/office/drawing/2014/main" id="{05F85C40-E5E7-4C15-BD59-F48FFDFC60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B0CB22-83DD-47FE-A1AD-C8075778905F}"/>
              </a:ext>
            </a:extLst>
          </p:cNvPr>
          <p:cNvSpPr>
            <a:spLocks noGrp="1"/>
          </p:cNvSpPr>
          <p:nvPr>
            <p:ph type="sldNum" sz="quarter" idx="12"/>
          </p:nvPr>
        </p:nvSpPr>
        <p:spPr/>
        <p:txBody>
          <a:bodyPr/>
          <a:lstStyle/>
          <a:p>
            <a:fld id="{E471DAE3-25C9-4528-AB67-4811BC306AE7}" type="slidenum">
              <a:rPr lang="en-US" smtClean="0"/>
              <a:t>‹#›</a:t>
            </a:fld>
            <a:endParaRPr lang="en-US"/>
          </a:p>
        </p:txBody>
      </p:sp>
    </p:spTree>
    <p:extLst>
      <p:ext uri="{BB962C8B-B14F-4D97-AF65-F5344CB8AC3E}">
        <p14:creationId xmlns:p14="http://schemas.microsoft.com/office/powerpoint/2010/main" val="31363566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B92C6-9900-4026-AE3F-5DE9EE3D1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B5F55B-CF73-4795-BB09-765913996D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C86D78-3C96-4322-B161-088747E29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8C49A7-7D2D-4551-80A9-6FC8CEED8AB0}"/>
              </a:ext>
            </a:extLst>
          </p:cNvPr>
          <p:cNvSpPr>
            <a:spLocks noGrp="1"/>
          </p:cNvSpPr>
          <p:nvPr>
            <p:ph type="dt" sz="half" idx="10"/>
          </p:nvPr>
        </p:nvSpPr>
        <p:spPr/>
        <p:txBody>
          <a:bodyPr/>
          <a:lstStyle/>
          <a:p>
            <a:fld id="{F43C9308-E77D-4F00-A0E0-E2C48A09AD1C}" type="datetime1">
              <a:rPr lang="en-US" smtClean="0"/>
              <a:t>11/2/2021</a:t>
            </a:fld>
            <a:endParaRPr lang="en-US"/>
          </a:p>
        </p:txBody>
      </p:sp>
      <p:sp>
        <p:nvSpPr>
          <p:cNvPr id="6" name="Footer Placeholder 5">
            <a:extLst>
              <a:ext uri="{FF2B5EF4-FFF2-40B4-BE49-F238E27FC236}">
                <a16:creationId xmlns:a16="http://schemas.microsoft.com/office/drawing/2014/main" id="{11B8F690-9942-4FF6-8BB9-6F80782F5F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D1670E-28ED-4533-A0BE-7272B33C238D}"/>
              </a:ext>
            </a:extLst>
          </p:cNvPr>
          <p:cNvSpPr>
            <a:spLocks noGrp="1"/>
          </p:cNvSpPr>
          <p:nvPr>
            <p:ph type="sldNum" sz="quarter" idx="12"/>
          </p:nvPr>
        </p:nvSpPr>
        <p:spPr/>
        <p:txBody>
          <a:bodyPr/>
          <a:lstStyle/>
          <a:p>
            <a:fld id="{0FDD4DA2-4FBE-4694-B57B-F9990517B432}" type="slidenum">
              <a:rPr lang="en-US" smtClean="0"/>
              <a:t>‹#›</a:t>
            </a:fld>
            <a:endParaRPr lang="en-US"/>
          </a:p>
        </p:txBody>
      </p:sp>
    </p:spTree>
    <p:extLst>
      <p:ext uri="{BB962C8B-B14F-4D97-AF65-F5344CB8AC3E}">
        <p14:creationId xmlns:p14="http://schemas.microsoft.com/office/powerpoint/2010/main" val="34322055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66AD4-7EC1-44FD-BA32-805E71BA83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C786EE-6894-40B3-8DAA-6528BE98314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C73173-5EF4-4028-ABAA-461721A925F7}"/>
              </a:ext>
            </a:extLst>
          </p:cNvPr>
          <p:cNvSpPr>
            <a:spLocks noGrp="1"/>
          </p:cNvSpPr>
          <p:nvPr>
            <p:ph type="dt" sz="half" idx="10"/>
          </p:nvPr>
        </p:nvSpPr>
        <p:spPr/>
        <p:txBody>
          <a:bodyPr/>
          <a:lstStyle/>
          <a:p>
            <a:fld id="{0BF6E970-6936-4886-BB3E-53EA998AF177}" type="datetime1">
              <a:rPr lang="en-US" smtClean="0"/>
              <a:t>11/2/2021</a:t>
            </a:fld>
            <a:endParaRPr lang="en-US"/>
          </a:p>
        </p:txBody>
      </p:sp>
      <p:sp>
        <p:nvSpPr>
          <p:cNvPr id="5" name="Footer Placeholder 4">
            <a:extLst>
              <a:ext uri="{FF2B5EF4-FFF2-40B4-BE49-F238E27FC236}">
                <a16:creationId xmlns:a16="http://schemas.microsoft.com/office/drawing/2014/main" id="{E9952984-EED2-4AE3-A5A8-A4BEF7BFF7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E4F1ED-7233-44F5-9AF2-AC5385782F71}"/>
              </a:ext>
            </a:extLst>
          </p:cNvPr>
          <p:cNvSpPr>
            <a:spLocks noGrp="1"/>
          </p:cNvSpPr>
          <p:nvPr>
            <p:ph type="sldNum" sz="quarter" idx="12"/>
          </p:nvPr>
        </p:nvSpPr>
        <p:spPr/>
        <p:txBody>
          <a:bodyPr/>
          <a:lstStyle/>
          <a:p>
            <a:fld id="{0FDD4DA2-4FBE-4694-B57B-F9990517B432}" type="slidenum">
              <a:rPr lang="en-US" smtClean="0"/>
              <a:t>‹#›</a:t>
            </a:fld>
            <a:endParaRPr lang="en-US"/>
          </a:p>
        </p:txBody>
      </p:sp>
    </p:spTree>
    <p:extLst>
      <p:ext uri="{BB962C8B-B14F-4D97-AF65-F5344CB8AC3E}">
        <p14:creationId xmlns:p14="http://schemas.microsoft.com/office/powerpoint/2010/main" val="16047592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7FA787-0A36-446A-AD2A-D5BD22D7EF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D43D2B-089C-4FDB-95F1-A7E0E014BC5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8847E-DAFB-49B3-8D62-FBECCC18C7D1}"/>
              </a:ext>
            </a:extLst>
          </p:cNvPr>
          <p:cNvSpPr>
            <a:spLocks noGrp="1"/>
          </p:cNvSpPr>
          <p:nvPr>
            <p:ph type="dt" sz="half" idx="10"/>
          </p:nvPr>
        </p:nvSpPr>
        <p:spPr/>
        <p:txBody>
          <a:bodyPr/>
          <a:lstStyle/>
          <a:p>
            <a:fld id="{12FEA7D1-46F2-462B-AA03-0A881131FDBD}" type="datetime1">
              <a:rPr lang="en-US" smtClean="0"/>
              <a:t>11/2/2021</a:t>
            </a:fld>
            <a:endParaRPr lang="en-US"/>
          </a:p>
        </p:txBody>
      </p:sp>
      <p:sp>
        <p:nvSpPr>
          <p:cNvPr id="5" name="Footer Placeholder 4">
            <a:extLst>
              <a:ext uri="{FF2B5EF4-FFF2-40B4-BE49-F238E27FC236}">
                <a16:creationId xmlns:a16="http://schemas.microsoft.com/office/drawing/2014/main" id="{9037F1BB-9FC8-4547-B68E-79FDA7585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395C7B-DDD1-42C6-833D-5920DDB8B515}"/>
              </a:ext>
            </a:extLst>
          </p:cNvPr>
          <p:cNvSpPr>
            <a:spLocks noGrp="1"/>
          </p:cNvSpPr>
          <p:nvPr>
            <p:ph type="sldNum" sz="quarter" idx="12"/>
          </p:nvPr>
        </p:nvSpPr>
        <p:spPr/>
        <p:txBody>
          <a:bodyPr/>
          <a:lstStyle/>
          <a:p>
            <a:fld id="{0FDD4DA2-4FBE-4694-B57B-F9990517B432}" type="slidenum">
              <a:rPr lang="en-US" smtClean="0"/>
              <a:t>‹#›</a:t>
            </a:fld>
            <a:endParaRPr lang="en-US"/>
          </a:p>
        </p:txBody>
      </p:sp>
    </p:spTree>
    <p:extLst>
      <p:ext uri="{BB962C8B-B14F-4D97-AF65-F5344CB8AC3E}">
        <p14:creationId xmlns:p14="http://schemas.microsoft.com/office/powerpoint/2010/main" val="29100128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F8CB659-BAAB-4DA9-8080-ED588401F2FB}" type="datetimeFigureOut">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36893B-9070-4648-9A95-A4B056A20E1C}" type="slidenum">
              <a:rPr lang="en-US" smtClean="0"/>
              <a:t>‹#›</a:t>
            </a:fld>
            <a:endParaRPr lang="en-US"/>
          </a:p>
        </p:txBody>
      </p:sp>
    </p:spTree>
    <p:extLst>
      <p:ext uri="{BB962C8B-B14F-4D97-AF65-F5344CB8AC3E}">
        <p14:creationId xmlns:p14="http://schemas.microsoft.com/office/powerpoint/2010/main" val="3671885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8CB659-BAAB-4DA9-8080-ED588401F2FB}" type="datetimeFigureOut">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36893B-9070-4648-9A95-A4B056A20E1C}" type="slidenum">
              <a:rPr lang="en-US" smtClean="0"/>
              <a:t>‹#›</a:t>
            </a:fld>
            <a:endParaRPr lang="en-US"/>
          </a:p>
        </p:txBody>
      </p:sp>
    </p:spTree>
    <p:extLst>
      <p:ext uri="{BB962C8B-B14F-4D97-AF65-F5344CB8AC3E}">
        <p14:creationId xmlns:p14="http://schemas.microsoft.com/office/powerpoint/2010/main" val="23467467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8CB659-BAAB-4DA9-8080-ED588401F2FB}" type="datetimeFigureOut">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36893B-9070-4648-9A95-A4B056A20E1C}" type="slidenum">
              <a:rPr lang="en-US" smtClean="0"/>
              <a:t>‹#›</a:t>
            </a:fld>
            <a:endParaRPr lang="en-US"/>
          </a:p>
        </p:txBody>
      </p:sp>
    </p:spTree>
    <p:extLst>
      <p:ext uri="{BB962C8B-B14F-4D97-AF65-F5344CB8AC3E}">
        <p14:creationId xmlns:p14="http://schemas.microsoft.com/office/powerpoint/2010/main" val="2513614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F8CB659-BAAB-4DA9-8080-ED588401F2FB}" type="datetimeFigureOut">
              <a:rPr lang="en-US" smtClean="0"/>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36893B-9070-4648-9A95-A4B056A20E1C}" type="slidenum">
              <a:rPr lang="en-US" smtClean="0"/>
              <a:t>‹#›</a:t>
            </a:fld>
            <a:endParaRPr lang="en-US"/>
          </a:p>
        </p:txBody>
      </p:sp>
    </p:spTree>
    <p:extLst>
      <p:ext uri="{BB962C8B-B14F-4D97-AF65-F5344CB8AC3E}">
        <p14:creationId xmlns:p14="http://schemas.microsoft.com/office/powerpoint/2010/main" val="36276499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8CB659-BAAB-4DA9-8080-ED588401F2FB}" type="datetimeFigureOut">
              <a:rPr lang="en-US" smtClean="0"/>
              <a:t>11/2/2021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36893B-9070-4648-9A95-A4B056A20E1C}" type="slidenum">
              <a:rPr lang="en-US" smtClean="0"/>
              <a:t>‹#›</a:t>
            </a:fld>
            <a:endParaRPr lang="en-US"/>
          </a:p>
        </p:txBody>
      </p:sp>
    </p:spTree>
    <p:extLst>
      <p:ext uri="{BB962C8B-B14F-4D97-AF65-F5344CB8AC3E}">
        <p14:creationId xmlns:p14="http://schemas.microsoft.com/office/powerpoint/2010/main" val="38791386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F8CB659-BAAB-4DA9-8080-ED588401F2FB}" type="datetimeFigureOut">
              <a:rPr lang="en-US" smtClean="0"/>
              <a:t>11/2/2021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36893B-9070-4648-9A95-A4B056A20E1C}" type="slidenum">
              <a:rPr lang="en-US" smtClean="0"/>
              <a:t>‹#›</a:t>
            </a:fld>
            <a:endParaRPr lang="en-US"/>
          </a:p>
        </p:txBody>
      </p:sp>
    </p:spTree>
    <p:extLst>
      <p:ext uri="{BB962C8B-B14F-4D97-AF65-F5344CB8AC3E}">
        <p14:creationId xmlns:p14="http://schemas.microsoft.com/office/powerpoint/2010/main" val="2475426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8CB659-BAAB-4DA9-8080-ED588401F2FB}" type="datetimeFigureOut">
              <a:rPr lang="en-US" smtClean="0"/>
              <a:t>11/2/2021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36893B-9070-4648-9A95-A4B056A20E1C}" type="slidenum">
              <a:rPr lang="en-US" smtClean="0"/>
              <a:t>‹#›</a:t>
            </a:fld>
            <a:endParaRPr lang="en-US"/>
          </a:p>
        </p:txBody>
      </p:sp>
    </p:spTree>
    <p:extLst>
      <p:ext uri="{BB962C8B-B14F-4D97-AF65-F5344CB8AC3E}">
        <p14:creationId xmlns:p14="http://schemas.microsoft.com/office/powerpoint/2010/main" val="3968747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FC456-E95E-4658-9218-7E2558C1B2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4502EE-DAA7-4536-AAE5-F29B650624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8B7416-F054-4FFA-8226-4608A8CCE5FB}"/>
              </a:ext>
            </a:extLst>
          </p:cNvPr>
          <p:cNvSpPr>
            <a:spLocks noGrp="1"/>
          </p:cNvSpPr>
          <p:nvPr>
            <p:ph type="dt" sz="half" idx="10"/>
          </p:nvPr>
        </p:nvSpPr>
        <p:spPr/>
        <p:txBody>
          <a:bodyPr/>
          <a:lstStyle/>
          <a:p>
            <a:fld id="{1D9E1D7D-97A5-42DF-AF34-8E3AB336B9E1}" type="datetimeFigureOut">
              <a:rPr lang="en-US" smtClean="0"/>
              <a:t>11/2/2021</a:t>
            </a:fld>
            <a:endParaRPr lang="en-US"/>
          </a:p>
        </p:txBody>
      </p:sp>
      <p:sp>
        <p:nvSpPr>
          <p:cNvPr id="5" name="Footer Placeholder 4">
            <a:extLst>
              <a:ext uri="{FF2B5EF4-FFF2-40B4-BE49-F238E27FC236}">
                <a16:creationId xmlns:a16="http://schemas.microsoft.com/office/drawing/2014/main" id="{2B180646-774A-46AB-A839-9AA4395A4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307710-286E-429D-ABF4-48C0FD373BC8}"/>
              </a:ext>
            </a:extLst>
          </p:cNvPr>
          <p:cNvSpPr>
            <a:spLocks noGrp="1"/>
          </p:cNvSpPr>
          <p:nvPr>
            <p:ph type="sldNum" sz="quarter" idx="12"/>
          </p:nvPr>
        </p:nvSpPr>
        <p:spPr/>
        <p:txBody>
          <a:bodyPr/>
          <a:lstStyle/>
          <a:p>
            <a:fld id="{E471DAE3-25C9-4528-AB67-4811BC306AE7}" type="slidenum">
              <a:rPr lang="en-US" smtClean="0"/>
              <a:t>‹#›</a:t>
            </a:fld>
            <a:endParaRPr lang="en-US"/>
          </a:p>
        </p:txBody>
      </p:sp>
    </p:spTree>
    <p:extLst>
      <p:ext uri="{BB962C8B-B14F-4D97-AF65-F5344CB8AC3E}">
        <p14:creationId xmlns:p14="http://schemas.microsoft.com/office/powerpoint/2010/main" val="31872301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8CB659-BAAB-4DA9-8080-ED588401F2FB}" type="datetimeFigureOut">
              <a:rPr lang="en-US" smtClean="0"/>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36893B-9070-4648-9A95-A4B056A20E1C}" type="slidenum">
              <a:rPr lang="en-US" smtClean="0"/>
              <a:t>‹#›</a:t>
            </a:fld>
            <a:endParaRPr lang="en-US"/>
          </a:p>
        </p:txBody>
      </p:sp>
    </p:spTree>
    <p:extLst>
      <p:ext uri="{BB962C8B-B14F-4D97-AF65-F5344CB8AC3E}">
        <p14:creationId xmlns:p14="http://schemas.microsoft.com/office/powerpoint/2010/main" val="20779230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8CB659-BAAB-4DA9-8080-ED588401F2FB}" type="datetimeFigureOut">
              <a:rPr lang="en-US" smtClean="0"/>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36893B-9070-4648-9A95-A4B056A20E1C}" type="slidenum">
              <a:rPr lang="en-US" smtClean="0"/>
              <a:t>‹#›</a:t>
            </a:fld>
            <a:endParaRPr lang="en-US"/>
          </a:p>
        </p:txBody>
      </p:sp>
    </p:spTree>
    <p:extLst>
      <p:ext uri="{BB962C8B-B14F-4D97-AF65-F5344CB8AC3E}">
        <p14:creationId xmlns:p14="http://schemas.microsoft.com/office/powerpoint/2010/main" val="31423448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8CB659-BAAB-4DA9-8080-ED588401F2FB}" type="datetimeFigureOut">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36893B-9070-4648-9A95-A4B056A20E1C}" type="slidenum">
              <a:rPr lang="en-US" smtClean="0"/>
              <a:t>‹#›</a:t>
            </a:fld>
            <a:endParaRPr lang="en-US"/>
          </a:p>
        </p:txBody>
      </p:sp>
    </p:spTree>
    <p:extLst>
      <p:ext uri="{BB962C8B-B14F-4D97-AF65-F5344CB8AC3E}">
        <p14:creationId xmlns:p14="http://schemas.microsoft.com/office/powerpoint/2010/main" val="24763011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8CB659-BAAB-4DA9-8080-ED588401F2FB}" type="datetimeFigureOut">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36893B-9070-4648-9A95-A4B056A20E1C}" type="slidenum">
              <a:rPr lang="en-US" smtClean="0"/>
              <a:t>‹#›</a:t>
            </a:fld>
            <a:endParaRPr lang="en-US"/>
          </a:p>
        </p:txBody>
      </p:sp>
    </p:spTree>
    <p:extLst>
      <p:ext uri="{BB962C8B-B14F-4D97-AF65-F5344CB8AC3E}">
        <p14:creationId xmlns:p14="http://schemas.microsoft.com/office/powerpoint/2010/main" val="1601805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39D07-B362-4312-8646-C8CDE95C3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2BDD5A-F418-471B-A44D-05BA38C1DE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6C6110-3A0F-48DC-B4E6-4AA4C0C5F2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6A0DF4-EAC6-4AC5-B4BC-F9348DC11F9F}"/>
              </a:ext>
            </a:extLst>
          </p:cNvPr>
          <p:cNvSpPr>
            <a:spLocks noGrp="1"/>
          </p:cNvSpPr>
          <p:nvPr>
            <p:ph type="dt" sz="half" idx="10"/>
          </p:nvPr>
        </p:nvSpPr>
        <p:spPr/>
        <p:txBody>
          <a:bodyPr/>
          <a:lstStyle/>
          <a:p>
            <a:fld id="{1D9E1D7D-97A5-42DF-AF34-8E3AB336B9E1}" type="datetimeFigureOut">
              <a:rPr lang="en-US" smtClean="0"/>
              <a:t>11/2/2021</a:t>
            </a:fld>
            <a:endParaRPr lang="en-US"/>
          </a:p>
        </p:txBody>
      </p:sp>
      <p:sp>
        <p:nvSpPr>
          <p:cNvPr id="6" name="Footer Placeholder 5">
            <a:extLst>
              <a:ext uri="{FF2B5EF4-FFF2-40B4-BE49-F238E27FC236}">
                <a16:creationId xmlns:a16="http://schemas.microsoft.com/office/drawing/2014/main" id="{B20E1EE8-E4E5-4913-A017-A0603E1938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187D3D-B78B-4263-AE49-8323E13689E2}"/>
              </a:ext>
            </a:extLst>
          </p:cNvPr>
          <p:cNvSpPr>
            <a:spLocks noGrp="1"/>
          </p:cNvSpPr>
          <p:nvPr>
            <p:ph type="sldNum" sz="quarter" idx="12"/>
          </p:nvPr>
        </p:nvSpPr>
        <p:spPr/>
        <p:txBody>
          <a:bodyPr/>
          <a:lstStyle/>
          <a:p>
            <a:fld id="{E471DAE3-25C9-4528-AB67-4811BC306AE7}" type="slidenum">
              <a:rPr lang="en-US" smtClean="0"/>
              <a:t>‹#›</a:t>
            </a:fld>
            <a:endParaRPr lang="en-US"/>
          </a:p>
        </p:txBody>
      </p:sp>
    </p:spTree>
    <p:extLst>
      <p:ext uri="{BB962C8B-B14F-4D97-AF65-F5344CB8AC3E}">
        <p14:creationId xmlns:p14="http://schemas.microsoft.com/office/powerpoint/2010/main" val="3519460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B3E7-8836-457C-B23E-AAE649D641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FBAA60-3B4E-4E10-ACF3-850AC107FE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6D667B-D5EC-4E42-8247-E3542905D9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CB5877-CDEF-4E26-98F9-96CA319EFD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FBE0A1-2302-4058-ACFF-4E091F2322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4B20CA-6B36-4ACB-AC27-2A43783E6A26}"/>
              </a:ext>
            </a:extLst>
          </p:cNvPr>
          <p:cNvSpPr>
            <a:spLocks noGrp="1"/>
          </p:cNvSpPr>
          <p:nvPr>
            <p:ph type="dt" sz="half" idx="10"/>
          </p:nvPr>
        </p:nvSpPr>
        <p:spPr/>
        <p:txBody>
          <a:bodyPr/>
          <a:lstStyle/>
          <a:p>
            <a:fld id="{1D9E1D7D-97A5-42DF-AF34-8E3AB336B9E1}" type="datetimeFigureOut">
              <a:rPr lang="en-US" smtClean="0"/>
              <a:t>11/2/2021</a:t>
            </a:fld>
            <a:endParaRPr lang="en-US"/>
          </a:p>
        </p:txBody>
      </p:sp>
      <p:sp>
        <p:nvSpPr>
          <p:cNvPr id="8" name="Footer Placeholder 7">
            <a:extLst>
              <a:ext uri="{FF2B5EF4-FFF2-40B4-BE49-F238E27FC236}">
                <a16:creationId xmlns:a16="http://schemas.microsoft.com/office/drawing/2014/main" id="{97A0DD9C-E634-438F-A1D4-BAE0A6AB4E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B58AA0-CC0D-4B8D-AB14-275AA7C06C7F}"/>
              </a:ext>
            </a:extLst>
          </p:cNvPr>
          <p:cNvSpPr>
            <a:spLocks noGrp="1"/>
          </p:cNvSpPr>
          <p:nvPr>
            <p:ph type="sldNum" sz="quarter" idx="12"/>
          </p:nvPr>
        </p:nvSpPr>
        <p:spPr/>
        <p:txBody>
          <a:bodyPr/>
          <a:lstStyle/>
          <a:p>
            <a:fld id="{E471DAE3-25C9-4528-AB67-4811BC306AE7}" type="slidenum">
              <a:rPr lang="en-US" smtClean="0"/>
              <a:t>‹#›</a:t>
            </a:fld>
            <a:endParaRPr lang="en-US"/>
          </a:p>
        </p:txBody>
      </p:sp>
    </p:spTree>
    <p:extLst>
      <p:ext uri="{BB962C8B-B14F-4D97-AF65-F5344CB8AC3E}">
        <p14:creationId xmlns:p14="http://schemas.microsoft.com/office/powerpoint/2010/main" val="951037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430A8-87FD-4BA2-B02D-1F3E2501E4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539DB5-77D8-4C8D-891A-5468FD2B171D}"/>
              </a:ext>
            </a:extLst>
          </p:cNvPr>
          <p:cNvSpPr>
            <a:spLocks noGrp="1"/>
          </p:cNvSpPr>
          <p:nvPr>
            <p:ph type="dt" sz="half" idx="10"/>
          </p:nvPr>
        </p:nvSpPr>
        <p:spPr/>
        <p:txBody>
          <a:bodyPr/>
          <a:lstStyle/>
          <a:p>
            <a:fld id="{1D9E1D7D-97A5-42DF-AF34-8E3AB336B9E1}" type="datetimeFigureOut">
              <a:rPr lang="en-US" smtClean="0"/>
              <a:t>11/2/2021</a:t>
            </a:fld>
            <a:endParaRPr lang="en-US"/>
          </a:p>
        </p:txBody>
      </p:sp>
      <p:sp>
        <p:nvSpPr>
          <p:cNvPr id="4" name="Footer Placeholder 3">
            <a:extLst>
              <a:ext uri="{FF2B5EF4-FFF2-40B4-BE49-F238E27FC236}">
                <a16:creationId xmlns:a16="http://schemas.microsoft.com/office/drawing/2014/main" id="{71F09DE2-4AEB-48BC-8B7B-82DF7D11A5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3A6EC4-CD8A-48BC-98A4-28BD1BCBEB6A}"/>
              </a:ext>
            </a:extLst>
          </p:cNvPr>
          <p:cNvSpPr>
            <a:spLocks noGrp="1"/>
          </p:cNvSpPr>
          <p:nvPr>
            <p:ph type="sldNum" sz="quarter" idx="12"/>
          </p:nvPr>
        </p:nvSpPr>
        <p:spPr/>
        <p:txBody>
          <a:bodyPr/>
          <a:lstStyle/>
          <a:p>
            <a:fld id="{E471DAE3-25C9-4528-AB67-4811BC306AE7}" type="slidenum">
              <a:rPr lang="en-US" smtClean="0"/>
              <a:t>‹#›</a:t>
            </a:fld>
            <a:endParaRPr lang="en-US"/>
          </a:p>
        </p:txBody>
      </p:sp>
    </p:spTree>
    <p:extLst>
      <p:ext uri="{BB962C8B-B14F-4D97-AF65-F5344CB8AC3E}">
        <p14:creationId xmlns:p14="http://schemas.microsoft.com/office/powerpoint/2010/main" val="664046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0866EC-2A5A-43FF-B716-925D066BB2C3}"/>
              </a:ext>
            </a:extLst>
          </p:cNvPr>
          <p:cNvSpPr>
            <a:spLocks noGrp="1"/>
          </p:cNvSpPr>
          <p:nvPr>
            <p:ph type="dt" sz="half" idx="10"/>
          </p:nvPr>
        </p:nvSpPr>
        <p:spPr/>
        <p:txBody>
          <a:bodyPr/>
          <a:lstStyle/>
          <a:p>
            <a:fld id="{1D9E1D7D-97A5-42DF-AF34-8E3AB336B9E1}" type="datetimeFigureOut">
              <a:rPr lang="en-US" smtClean="0"/>
              <a:t>11/2/2021</a:t>
            </a:fld>
            <a:endParaRPr lang="en-US"/>
          </a:p>
        </p:txBody>
      </p:sp>
      <p:sp>
        <p:nvSpPr>
          <p:cNvPr id="3" name="Footer Placeholder 2">
            <a:extLst>
              <a:ext uri="{FF2B5EF4-FFF2-40B4-BE49-F238E27FC236}">
                <a16:creationId xmlns:a16="http://schemas.microsoft.com/office/drawing/2014/main" id="{112A26E2-7490-40B7-B736-B112011C6F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838779-DF0F-4E70-90C5-A5BA0B6A3B2E}"/>
              </a:ext>
            </a:extLst>
          </p:cNvPr>
          <p:cNvSpPr>
            <a:spLocks noGrp="1"/>
          </p:cNvSpPr>
          <p:nvPr>
            <p:ph type="sldNum" sz="quarter" idx="12"/>
          </p:nvPr>
        </p:nvSpPr>
        <p:spPr/>
        <p:txBody>
          <a:bodyPr/>
          <a:lstStyle/>
          <a:p>
            <a:fld id="{E471DAE3-25C9-4528-AB67-4811BC306AE7}" type="slidenum">
              <a:rPr lang="en-US" smtClean="0"/>
              <a:t>‹#›</a:t>
            </a:fld>
            <a:endParaRPr lang="en-US"/>
          </a:p>
        </p:txBody>
      </p:sp>
    </p:spTree>
    <p:extLst>
      <p:ext uri="{BB962C8B-B14F-4D97-AF65-F5344CB8AC3E}">
        <p14:creationId xmlns:p14="http://schemas.microsoft.com/office/powerpoint/2010/main" val="1458650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317B-CD96-48E5-BE5A-5B392686D5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546C98-7C44-4C6E-BFFD-FCFA1325AF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0943E9-9E7D-4C4D-AED9-506A43D0F9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395F7D-3326-4C9E-8187-527417178CD4}"/>
              </a:ext>
            </a:extLst>
          </p:cNvPr>
          <p:cNvSpPr>
            <a:spLocks noGrp="1"/>
          </p:cNvSpPr>
          <p:nvPr>
            <p:ph type="dt" sz="half" idx="10"/>
          </p:nvPr>
        </p:nvSpPr>
        <p:spPr/>
        <p:txBody>
          <a:bodyPr/>
          <a:lstStyle/>
          <a:p>
            <a:fld id="{1D9E1D7D-97A5-42DF-AF34-8E3AB336B9E1}" type="datetimeFigureOut">
              <a:rPr lang="en-US" smtClean="0"/>
              <a:t>11/2/2021</a:t>
            </a:fld>
            <a:endParaRPr lang="en-US"/>
          </a:p>
        </p:txBody>
      </p:sp>
      <p:sp>
        <p:nvSpPr>
          <p:cNvPr id="6" name="Footer Placeholder 5">
            <a:extLst>
              <a:ext uri="{FF2B5EF4-FFF2-40B4-BE49-F238E27FC236}">
                <a16:creationId xmlns:a16="http://schemas.microsoft.com/office/drawing/2014/main" id="{8E2EF7D5-A2BC-4754-B301-77840E502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9E5C7-73DF-4F4F-9B90-6B3C2FA17D96}"/>
              </a:ext>
            </a:extLst>
          </p:cNvPr>
          <p:cNvSpPr>
            <a:spLocks noGrp="1"/>
          </p:cNvSpPr>
          <p:nvPr>
            <p:ph type="sldNum" sz="quarter" idx="12"/>
          </p:nvPr>
        </p:nvSpPr>
        <p:spPr/>
        <p:txBody>
          <a:bodyPr/>
          <a:lstStyle/>
          <a:p>
            <a:fld id="{E471DAE3-25C9-4528-AB67-4811BC306AE7}" type="slidenum">
              <a:rPr lang="en-US" smtClean="0"/>
              <a:t>‹#›</a:t>
            </a:fld>
            <a:endParaRPr lang="en-US"/>
          </a:p>
        </p:txBody>
      </p:sp>
    </p:spTree>
    <p:extLst>
      <p:ext uri="{BB962C8B-B14F-4D97-AF65-F5344CB8AC3E}">
        <p14:creationId xmlns:p14="http://schemas.microsoft.com/office/powerpoint/2010/main" val="1568195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94553-BA68-4D9D-9BEE-15C47A443F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B2D90A-FB52-4EA2-A002-FD04EB5B3C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F48D3F-E071-4301-8FBB-7980746816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20FE87-830A-4A5F-A605-7FFB690E8B55}"/>
              </a:ext>
            </a:extLst>
          </p:cNvPr>
          <p:cNvSpPr>
            <a:spLocks noGrp="1"/>
          </p:cNvSpPr>
          <p:nvPr>
            <p:ph type="dt" sz="half" idx="10"/>
          </p:nvPr>
        </p:nvSpPr>
        <p:spPr/>
        <p:txBody>
          <a:bodyPr/>
          <a:lstStyle/>
          <a:p>
            <a:fld id="{1D9E1D7D-97A5-42DF-AF34-8E3AB336B9E1}" type="datetimeFigureOut">
              <a:rPr lang="en-US" smtClean="0"/>
              <a:t>11/2/2021</a:t>
            </a:fld>
            <a:endParaRPr lang="en-US"/>
          </a:p>
        </p:txBody>
      </p:sp>
      <p:sp>
        <p:nvSpPr>
          <p:cNvPr id="6" name="Footer Placeholder 5">
            <a:extLst>
              <a:ext uri="{FF2B5EF4-FFF2-40B4-BE49-F238E27FC236}">
                <a16:creationId xmlns:a16="http://schemas.microsoft.com/office/drawing/2014/main" id="{9797C5A4-E48A-43BC-86D0-795D6FA8D9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7284C6-EF0B-4DDC-9BC9-BDFF10236C38}"/>
              </a:ext>
            </a:extLst>
          </p:cNvPr>
          <p:cNvSpPr>
            <a:spLocks noGrp="1"/>
          </p:cNvSpPr>
          <p:nvPr>
            <p:ph type="sldNum" sz="quarter" idx="12"/>
          </p:nvPr>
        </p:nvSpPr>
        <p:spPr/>
        <p:txBody>
          <a:bodyPr/>
          <a:lstStyle/>
          <a:p>
            <a:fld id="{E471DAE3-25C9-4528-AB67-4811BC306AE7}" type="slidenum">
              <a:rPr lang="en-US" smtClean="0"/>
              <a:t>‹#›</a:t>
            </a:fld>
            <a:endParaRPr lang="en-US"/>
          </a:p>
        </p:txBody>
      </p:sp>
    </p:spTree>
    <p:extLst>
      <p:ext uri="{BB962C8B-B14F-4D97-AF65-F5344CB8AC3E}">
        <p14:creationId xmlns:p14="http://schemas.microsoft.com/office/powerpoint/2010/main" val="2526746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AF3023-06DC-4570-95A3-79D5289B44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2F5C23-8A2D-4ADE-8068-55A9DDB9CC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48471-45B3-41BB-8CAE-7976F0B3BB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9E1D7D-97A5-42DF-AF34-8E3AB336B9E1}" type="datetimeFigureOut">
              <a:rPr lang="en-US" smtClean="0"/>
              <a:t>11/2/2021</a:t>
            </a:fld>
            <a:endParaRPr lang="en-US"/>
          </a:p>
        </p:txBody>
      </p:sp>
      <p:sp>
        <p:nvSpPr>
          <p:cNvPr id="5" name="Footer Placeholder 4">
            <a:extLst>
              <a:ext uri="{FF2B5EF4-FFF2-40B4-BE49-F238E27FC236}">
                <a16:creationId xmlns:a16="http://schemas.microsoft.com/office/drawing/2014/main" id="{F6E64FD7-A2D0-4870-ACF3-600D12CDEC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3F3A16-D8C1-4486-B13C-7A190452F4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71DAE3-25C9-4528-AB67-4811BC306AE7}" type="slidenum">
              <a:rPr lang="en-US" smtClean="0"/>
              <a:t>‹#›</a:t>
            </a:fld>
            <a:endParaRPr lang="en-US"/>
          </a:p>
        </p:txBody>
      </p:sp>
    </p:spTree>
    <p:extLst>
      <p:ext uri="{BB962C8B-B14F-4D97-AF65-F5344CB8AC3E}">
        <p14:creationId xmlns:p14="http://schemas.microsoft.com/office/powerpoint/2010/main" val="3170486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88ADB2-3439-480F-828A-343BD40BAA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8C5C50-CEF0-4038-8EBF-CB13C80FAF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E32D1D-09BF-4804-9D12-8FB791E6E5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598191-276C-495B-A44A-B9D8EBF2CD4E}" type="datetime1">
              <a:rPr lang="en-US" smtClean="0"/>
              <a:t>11/2/2021</a:t>
            </a:fld>
            <a:endParaRPr lang="en-US"/>
          </a:p>
        </p:txBody>
      </p:sp>
      <p:sp>
        <p:nvSpPr>
          <p:cNvPr id="5" name="Footer Placeholder 4">
            <a:extLst>
              <a:ext uri="{FF2B5EF4-FFF2-40B4-BE49-F238E27FC236}">
                <a16:creationId xmlns:a16="http://schemas.microsoft.com/office/drawing/2014/main" id="{D556848E-4C26-41B4-9BA1-57C17AB6BA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2FC73F-5748-4602-9732-C1A2EF5D76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DD4DA2-4FBE-4694-B57B-F9990517B432}" type="slidenum">
              <a:rPr lang="en-US" smtClean="0"/>
              <a:t>‹#›</a:t>
            </a:fld>
            <a:endParaRPr lang="en-US"/>
          </a:p>
        </p:txBody>
      </p:sp>
    </p:spTree>
    <p:extLst>
      <p:ext uri="{BB962C8B-B14F-4D97-AF65-F5344CB8AC3E}">
        <p14:creationId xmlns:p14="http://schemas.microsoft.com/office/powerpoint/2010/main" val="1718377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8CB659-BAAB-4DA9-8080-ED588401F2FB}" type="datetimeFigureOut">
              <a:rPr lang="en-US" smtClean="0"/>
              <a:t>11/2/2021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36893B-9070-4648-9A95-A4B056A20E1C}" type="slidenum">
              <a:rPr lang="en-US" smtClean="0"/>
              <a:t>‹#›</a:t>
            </a:fld>
            <a:endParaRPr lang="en-US"/>
          </a:p>
        </p:txBody>
      </p:sp>
    </p:spTree>
    <p:extLst>
      <p:ext uri="{BB962C8B-B14F-4D97-AF65-F5344CB8AC3E}">
        <p14:creationId xmlns:p14="http://schemas.microsoft.com/office/powerpoint/2010/main" val="36955177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hyperlink" Target="https://www.azcentral.com/pages/interactives/asbestos-sharia-law-model-bills-lobbyists-special-interests-influence-state-laws/" TargetMode="External"/><Relationship Id="rId1" Type="http://schemas.openxmlformats.org/officeDocument/2006/relationships/slideLayout" Target="../slideLayouts/slideLayout7.xml"/><Relationship Id="rId4" Type="http://schemas.openxmlformats.org/officeDocument/2006/relationships/image" Target="../media/image2.gif"/></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pudding.cool/projects/vocabulary/index.html"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varianceexplained.org/r/op-ed-text-analysis/"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9EB9F2-07E2-4D64-BBD8-BB5B217F121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F0C57C7C-DFE9-4A1E-B7A9-DF40E63366B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4DE813A-8E69-41D9-9D91-1791A1FF423E}"/>
              </a:ext>
            </a:extLst>
          </p:cNvPr>
          <p:cNvSpPr>
            <a:spLocks noGrp="1"/>
          </p:cNvSpPr>
          <p:nvPr>
            <p:ph type="ctrTitle"/>
          </p:nvPr>
        </p:nvSpPr>
        <p:spPr>
          <a:xfrm>
            <a:off x="4380588" y="923967"/>
            <a:ext cx="6766078" cy="4927601"/>
          </a:xfrm>
        </p:spPr>
        <p:txBody>
          <a:bodyPr anchor="ctr">
            <a:normAutofit/>
          </a:bodyPr>
          <a:lstStyle/>
          <a:p>
            <a:pPr>
              <a:spcBef>
                <a:spcPts val="600"/>
              </a:spcBef>
              <a:spcAft>
                <a:spcPts val="600"/>
              </a:spcAft>
            </a:pPr>
            <a:r>
              <a:rPr lang="en-US" dirty="0">
                <a:latin typeface="Abadi Extra Light" panose="020B0604020202020204" pitchFamily="34" charset="0"/>
              </a:rPr>
              <a:t> </a:t>
            </a:r>
            <a:br>
              <a:rPr lang="en-US" dirty="0">
                <a:latin typeface="Abadi Extra Light" panose="020B0604020202020204" pitchFamily="34" charset="0"/>
              </a:rPr>
            </a:br>
            <a:r>
              <a:rPr lang="en-US" sz="4000" cap="all" dirty="0">
                <a:latin typeface="Euphemia" panose="020B0503040102020104" pitchFamily="34" charset="0"/>
              </a:rPr>
              <a:t>TEXT AS DATA </a:t>
            </a:r>
            <a:br>
              <a:rPr lang="en-US" sz="4000" cap="all" dirty="0">
                <a:latin typeface="Euphemia" panose="020B0503040102020104" pitchFamily="34" charset="0"/>
              </a:rPr>
            </a:br>
            <a:r>
              <a:rPr lang="en-US" sz="4000" cap="all" dirty="0">
                <a:latin typeface="Euphemia" panose="020B0503040102020104" pitchFamily="34" charset="0"/>
              </a:rPr>
              <a:t>IN R</a:t>
            </a:r>
            <a:br>
              <a:rPr lang="en-US" sz="4000" cap="all" dirty="0">
                <a:latin typeface="Euphemia" panose="020B0503040102020104" pitchFamily="34" charset="0"/>
              </a:rPr>
            </a:br>
            <a:br>
              <a:rPr lang="en-US" sz="4000" cap="all" dirty="0">
                <a:latin typeface="Euphemia" panose="020B0503040102020104" pitchFamily="34" charset="0"/>
              </a:rPr>
            </a:br>
            <a:endParaRPr lang="en-US" cap="all" dirty="0">
              <a:solidFill>
                <a:schemeClr val="tx1">
                  <a:lumMod val="85000"/>
                  <a:lumOff val="15000"/>
                </a:schemeClr>
              </a:solidFill>
              <a:latin typeface="Euphemia" panose="020B0503040102020104" pitchFamily="34" charset="0"/>
            </a:endParaRPr>
          </a:p>
        </p:txBody>
      </p:sp>
      <p:sp>
        <p:nvSpPr>
          <p:cNvPr id="3" name="Subtitle 2">
            <a:extLst>
              <a:ext uri="{FF2B5EF4-FFF2-40B4-BE49-F238E27FC236}">
                <a16:creationId xmlns:a16="http://schemas.microsoft.com/office/drawing/2014/main" id="{B4099C72-460F-45E4-9359-AF30D2F0E5F0}"/>
              </a:ext>
            </a:extLst>
          </p:cNvPr>
          <p:cNvSpPr>
            <a:spLocks noGrp="1"/>
          </p:cNvSpPr>
          <p:nvPr>
            <p:ph type="subTitle" idx="1"/>
          </p:nvPr>
        </p:nvSpPr>
        <p:spPr>
          <a:xfrm>
            <a:off x="588724" y="1114610"/>
            <a:ext cx="3142472" cy="4927602"/>
          </a:xfrm>
        </p:spPr>
        <p:txBody>
          <a:bodyPr anchor="ctr">
            <a:normAutofit/>
          </a:bodyPr>
          <a:lstStyle/>
          <a:p>
            <a:pPr lvl="0" algn="r"/>
            <a:r>
              <a:rPr lang="en-US" sz="2800" dirty="0">
                <a:solidFill>
                  <a:prstClr val="black"/>
                </a:solidFill>
              </a:rPr>
              <a:t>Jesse Lecy</a:t>
            </a:r>
          </a:p>
          <a:p>
            <a:pPr lvl="0" algn="r"/>
            <a:r>
              <a:rPr lang="en-US" sz="3200" dirty="0">
                <a:solidFill>
                  <a:srgbClr val="ED7D31">
                    <a:lumMod val="75000"/>
                  </a:srgbClr>
                </a:solidFill>
              </a:rPr>
              <a:t>Arizona State University</a:t>
            </a:r>
            <a:endParaRPr lang="en-US" dirty="0">
              <a:solidFill>
                <a:prstClr val="black"/>
              </a:solidFill>
            </a:endParaRPr>
          </a:p>
          <a:p>
            <a:pPr lvl="0" algn="r"/>
            <a:br>
              <a:rPr lang="en-US" sz="1800" dirty="0">
                <a:solidFill>
                  <a:prstClr val="black"/>
                </a:solidFill>
              </a:rPr>
            </a:br>
            <a:br>
              <a:rPr lang="en-US" sz="1800" dirty="0">
                <a:solidFill>
                  <a:prstClr val="black"/>
                </a:solidFill>
              </a:rPr>
            </a:br>
            <a:endParaRPr lang="en-US" dirty="0"/>
          </a:p>
        </p:txBody>
      </p:sp>
    </p:spTree>
    <p:extLst>
      <p:ext uri="{BB962C8B-B14F-4D97-AF65-F5344CB8AC3E}">
        <p14:creationId xmlns:p14="http://schemas.microsoft.com/office/powerpoint/2010/main" val="1004769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p 1">
            <a:extLst>
              <a:ext uri="{FF2B5EF4-FFF2-40B4-BE49-F238E27FC236}">
                <a16:creationId xmlns:a16="http://schemas.microsoft.com/office/drawing/2014/main" id="{0F2D70C1-AF14-4CA8-9E97-A9CF25F73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433" y="1836117"/>
            <a:ext cx="3353837" cy="390422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D6DB6F9-0355-4D36-A344-6F20475AC011}"/>
              </a:ext>
            </a:extLst>
          </p:cNvPr>
          <p:cNvSpPr/>
          <p:nvPr/>
        </p:nvSpPr>
        <p:spPr>
          <a:xfrm>
            <a:off x="943831" y="150531"/>
            <a:ext cx="10304337" cy="1015663"/>
          </a:xfrm>
          <a:prstGeom prst="rect">
            <a:avLst/>
          </a:prstGeom>
        </p:spPr>
        <p:txBody>
          <a:bodyPr wrap="square">
            <a:spAutoFit/>
          </a:bodyPr>
          <a:lstStyle/>
          <a:p>
            <a:pPr algn="ctr"/>
            <a:r>
              <a:rPr lang="en-US" sz="6000" dirty="0">
                <a:solidFill>
                  <a:schemeClr val="accent4">
                    <a:lumMod val="50000"/>
                  </a:schemeClr>
                </a:solidFill>
                <a:latin typeface="Atlas Grotesk Web"/>
              </a:rPr>
              <a:t>text as data</a:t>
            </a:r>
            <a:endParaRPr lang="en-US" sz="6000" dirty="0">
              <a:solidFill>
                <a:schemeClr val="accent4">
                  <a:lumMod val="50000"/>
                </a:schemeClr>
              </a:solidFill>
            </a:endParaRPr>
          </a:p>
        </p:txBody>
      </p:sp>
      <p:sp>
        <p:nvSpPr>
          <p:cNvPr id="2" name="Oval 1">
            <a:extLst>
              <a:ext uri="{FF2B5EF4-FFF2-40B4-BE49-F238E27FC236}">
                <a16:creationId xmlns:a16="http://schemas.microsoft.com/office/drawing/2014/main" id="{6108FCD3-1D36-4B74-AE2E-B127D40268FC}"/>
              </a:ext>
            </a:extLst>
          </p:cNvPr>
          <p:cNvSpPr/>
          <p:nvPr/>
        </p:nvSpPr>
        <p:spPr>
          <a:xfrm>
            <a:off x="4152122" y="2971800"/>
            <a:ext cx="2276670" cy="914400"/>
          </a:xfrm>
          <a:prstGeom prst="ellipse">
            <a:avLst/>
          </a:prstGeom>
          <a:solidFill>
            <a:schemeClr val="accent1">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60000"/>
                    <a:lumOff val="40000"/>
                  </a:schemeClr>
                </a:solidFill>
              </a:rPr>
              <a:t>pre-processing</a:t>
            </a:r>
          </a:p>
        </p:txBody>
      </p:sp>
      <p:sp>
        <p:nvSpPr>
          <p:cNvPr id="6" name="TextBox 5">
            <a:extLst>
              <a:ext uri="{FF2B5EF4-FFF2-40B4-BE49-F238E27FC236}">
                <a16:creationId xmlns:a16="http://schemas.microsoft.com/office/drawing/2014/main" id="{9818EAB5-27C5-414F-ACDD-1407283EA534}"/>
              </a:ext>
            </a:extLst>
          </p:cNvPr>
          <p:cNvSpPr txBox="1"/>
          <p:nvPr/>
        </p:nvSpPr>
        <p:spPr>
          <a:xfrm>
            <a:off x="1113968" y="1189786"/>
            <a:ext cx="1714765" cy="646331"/>
          </a:xfrm>
          <a:prstGeom prst="rect">
            <a:avLst/>
          </a:prstGeom>
          <a:noFill/>
        </p:spPr>
        <p:txBody>
          <a:bodyPr wrap="none" rtlCol="0">
            <a:spAutoFit/>
          </a:bodyPr>
          <a:lstStyle/>
          <a:p>
            <a:r>
              <a:rPr lang="en-US" sz="3600" dirty="0">
                <a:solidFill>
                  <a:schemeClr val="accent1">
                    <a:lumMod val="75000"/>
                  </a:schemeClr>
                </a:solidFill>
              </a:rPr>
              <a:t>raw text</a:t>
            </a:r>
          </a:p>
        </p:txBody>
      </p:sp>
      <p:sp>
        <p:nvSpPr>
          <p:cNvPr id="10" name="Rectangle 9">
            <a:extLst>
              <a:ext uri="{FF2B5EF4-FFF2-40B4-BE49-F238E27FC236}">
                <a16:creationId xmlns:a16="http://schemas.microsoft.com/office/drawing/2014/main" id="{895A0931-C30D-4A22-B0F0-594E0A21195C}"/>
              </a:ext>
            </a:extLst>
          </p:cNvPr>
          <p:cNvSpPr/>
          <p:nvPr/>
        </p:nvSpPr>
        <p:spPr>
          <a:xfrm>
            <a:off x="4049486" y="4290611"/>
            <a:ext cx="3284376" cy="1077218"/>
          </a:xfrm>
          <a:prstGeom prst="rect">
            <a:avLst/>
          </a:prstGeom>
        </p:spPr>
        <p:txBody>
          <a:bodyPr wrap="square">
            <a:spAutoFit/>
          </a:bodyPr>
          <a:lstStyle/>
          <a:p>
            <a:pPr marL="457200" marR="0" lvl="0" indent="-457200" algn="l" defTabSz="914400" rtl="0" eaLnBrk="1" fontAlgn="auto" latinLnBrk="0" hangingPunct="1">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chemeClr val="accent4">
                    <a:lumMod val="50000"/>
                  </a:schemeClr>
                </a:solidFill>
                <a:effectLst/>
                <a:uLnTx/>
                <a:uFillTx/>
                <a:latin typeface="Calibri" panose="020F0502020204030204"/>
                <a:ea typeface="+mn-ea"/>
                <a:cs typeface="+mn-cs"/>
              </a:rPr>
              <a:t>Remove punctuation</a:t>
            </a:r>
          </a:p>
          <a:p>
            <a:pPr marL="457200" marR="0" lvl="0" indent="-457200" algn="l" defTabSz="914400" rtl="0" eaLnBrk="1" fontAlgn="auto" latinLnBrk="0" hangingPunct="1">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chemeClr val="accent4">
                    <a:lumMod val="50000"/>
                  </a:schemeClr>
                </a:solidFill>
                <a:effectLst/>
                <a:uLnTx/>
                <a:uFillTx/>
                <a:latin typeface="Calibri" panose="020F0502020204030204"/>
                <a:ea typeface="+mn-ea"/>
                <a:cs typeface="+mn-cs"/>
              </a:rPr>
              <a:t>Remove “stop” words</a:t>
            </a:r>
          </a:p>
          <a:p>
            <a:pPr marL="457200" marR="0" lvl="0" indent="-457200" algn="l" defTabSz="914400" rtl="0" eaLnBrk="1" fontAlgn="auto" latinLnBrk="0" hangingPunct="1">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chemeClr val="accent4">
                    <a:lumMod val="50000"/>
                  </a:schemeClr>
                </a:solidFill>
                <a:effectLst/>
                <a:uLnTx/>
                <a:uFillTx/>
                <a:latin typeface="Calibri" panose="020F0502020204030204"/>
                <a:ea typeface="+mn-ea"/>
                <a:cs typeface="+mn-cs"/>
              </a:rPr>
              <a:t>Identify compound constructs</a:t>
            </a:r>
          </a:p>
          <a:p>
            <a:pPr marL="457200" marR="0" lvl="0" indent="-457200" algn="l" defTabSz="914400" rtl="0" eaLnBrk="1" fontAlgn="auto" latinLnBrk="0" hangingPunct="1">
              <a:spcBef>
                <a:spcPts val="0"/>
              </a:spcBef>
              <a:spcAft>
                <a:spcPts val="0"/>
              </a:spcAft>
              <a:buClrTx/>
              <a:buSzTx/>
              <a:buFont typeface="+mj-lt"/>
              <a:buAutoNum type="arabicPeriod"/>
              <a:tabLst/>
              <a:defRPr/>
            </a:pPr>
            <a:r>
              <a:rPr lang="en-US" sz="1600" dirty="0">
                <a:solidFill>
                  <a:schemeClr val="accent4">
                    <a:lumMod val="50000"/>
                  </a:schemeClr>
                </a:solidFill>
                <a:latin typeface="Calibri" panose="020F0502020204030204"/>
              </a:rPr>
              <a:t>Stem words</a:t>
            </a:r>
            <a:endParaRPr kumimoji="0" lang="en-US" sz="1600" b="0" i="0" u="none" strike="noStrike" kern="1200" cap="none" spc="0" normalizeH="0" baseline="0" noProof="0" dirty="0">
              <a:ln>
                <a:noFill/>
              </a:ln>
              <a:solidFill>
                <a:schemeClr val="accent4">
                  <a:lumMod val="50000"/>
                </a:schemeClr>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2597478-91AD-4FB1-805E-E9C2A9E8CE84}"/>
              </a:ext>
            </a:extLst>
          </p:cNvPr>
          <p:cNvSpPr/>
          <p:nvPr/>
        </p:nvSpPr>
        <p:spPr>
          <a:xfrm>
            <a:off x="6839338" y="1277581"/>
            <a:ext cx="5269055" cy="3139321"/>
          </a:xfrm>
          <a:prstGeom prst="rect">
            <a:avLst/>
          </a:prstGeom>
        </p:spPr>
        <p:txBody>
          <a:bodyPr wrap="square">
            <a:spAutoFit/>
          </a:bodyPr>
          <a:lstStyle/>
          <a:p>
            <a:pPr algn="ctr"/>
            <a:r>
              <a:rPr lang="en-US" sz="6600" b="0" i="0" dirty="0">
                <a:solidFill>
                  <a:schemeClr val="bg2">
                    <a:lumMod val="50000"/>
                  </a:schemeClr>
                </a:solidFill>
                <a:effectLst/>
                <a:latin typeface="Atlas Grotesk Web"/>
              </a:rPr>
              <a:t>Step 2:</a:t>
            </a:r>
          </a:p>
          <a:p>
            <a:pPr algn="ctr"/>
            <a:r>
              <a:rPr lang="en-US" sz="6600" b="0" i="0" dirty="0">
                <a:solidFill>
                  <a:schemeClr val="bg2">
                    <a:lumMod val="50000"/>
                  </a:schemeClr>
                </a:solidFill>
                <a:effectLst/>
                <a:latin typeface="Atlas Grotesk Web"/>
              </a:rPr>
              <a:t>Standardize the data</a:t>
            </a:r>
            <a:endParaRPr lang="en-US" sz="6600" dirty="0">
              <a:solidFill>
                <a:schemeClr val="bg2">
                  <a:lumMod val="50000"/>
                </a:schemeClr>
              </a:solidFill>
            </a:endParaRPr>
          </a:p>
        </p:txBody>
      </p:sp>
    </p:spTree>
    <p:extLst>
      <p:ext uri="{BB962C8B-B14F-4D97-AF65-F5344CB8AC3E}">
        <p14:creationId xmlns:p14="http://schemas.microsoft.com/office/powerpoint/2010/main" val="10581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64260" y="1587887"/>
            <a:ext cx="9463479" cy="2805063"/>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33333"/>
                </a:solidFill>
                <a:effectLst/>
                <a:uLnTx/>
                <a:uFillTx/>
                <a:latin typeface="Calibri Light" panose="020F0302020204030204"/>
                <a:ea typeface="+mn-ea"/>
                <a:cs typeface="+mn-cs"/>
              </a:rPr>
              <a:t>The corporation’s specific purpose is to supports affordable housing, community development and economic development of the city and county of San Francisco’s economically disadvantaged individuals and communities, by lending to, investing in, and directly acquiring such affordable housing and related community development real estate assets.</a:t>
            </a:r>
          </a:p>
        </p:txBody>
      </p:sp>
      <p:sp>
        <p:nvSpPr>
          <p:cNvPr id="3" name="TextBox 2">
            <a:extLst>
              <a:ext uri="{FF2B5EF4-FFF2-40B4-BE49-F238E27FC236}">
                <a16:creationId xmlns:a16="http://schemas.microsoft.com/office/drawing/2014/main" id="{3D5BED68-641D-4F68-8339-3A4311031C1B}"/>
              </a:ext>
            </a:extLst>
          </p:cNvPr>
          <p:cNvSpPr txBox="1"/>
          <p:nvPr/>
        </p:nvSpPr>
        <p:spPr>
          <a:xfrm>
            <a:off x="1600217" y="696920"/>
            <a:ext cx="899156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ED7D31">
                    <a:lumMod val="50000"/>
                  </a:srgbClr>
                </a:solidFill>
                <a:effectLst/>
                <a:uLnTx/>
                <a:uFillTx/>
                <a:latin typeface="Century Gothic" panose="020B0502020202020204" pitchFamily="34" charset="0"/>
                <a:ea typeface="+mn-ea"/>
                <a:cs typeface="+mn-cs"/>
              </a:rPr>
              <a:t>Unit of Analysis: Nonprofit Mission Statements</a:t>
            </a:r>
          </a:p>
        </p:txBody>
      </p:sp>
    </p:spTree>
    <p:extLst>
      <p:ext uri="{BB962C8B-B14F-4D97-AF65-F5344CB8AC3E}">
        <p14:creationId xmlns:p14="http://schemas.microsoft.com/office/powerpoint/2010/main" val="1170121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DD4DA2-4FBE-4694-B57B-F9990517B43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Rectangle 2"/>
          <p:cNvSpPr/>
          <p:nvPr/>
        </p:nvSpPr>
        <p:spPr>
          <a:xfrm>
            <a:off x="877078" y="340483"/>
            <a:ext cx="10243457" cy="3682226"/>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400" b="0" i="0" u="none" strike="sngStrike" kern="1200" cap="none" spc="0" normalizeH="0" baseline="0" noProof="0" dirty="0">
                <a:ln>
                  <a:noFill/>
                </a:ln>
                <a:solidFill>
                  <a:prstClr val="black"/>
                </a:solidFill>
                <a:effectLst/>
                <a:uLnTx/>
                <a:uFillTx/>
                <a:latin typeface="Calibri" panose="020F0502020204030204"/>
                <a:ea typeface="+mn-ea"/>
                <a:cs typeface="+mn-cs"/>
              </a:rPr>
              <a:t>the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corporation specific purpose </a:t>
            </a:r>
            <a:r>
              <a:rPr kumimoji="0" lang="en-US" sz="2400" b="0" i="0" u="none" strike="sngStrike" kern="1200" cap="none" spc="0" normalizeH="0" baseline="0" noProof="0" dirty="0">
                <a:ln>
                  <a:noFill/>
                </a:ln>
                <a:solidFill>
                  <a:prstClr val="black"/>
                </a:solidFill>
                <a:effectLst/>
                <a:uLnTx/>
                <a:uFillTx/>
                <a:latin typeface="Calibri" panose="020F0502020204030204"/>
                <a:ea typeface="+mn-ea"/>
                <a:cs typeface="+mn-cs"/>
              </a:rPr>
              <a:t>is to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support </a:t>
            </a:r>
            <a:r>
              <a:rPr kumimoji="0" lang="en-US" sz="2400" b="0" i="0" u="none" strike="noStrike" kern="1200" cap="all" spc="0" normalizeH="0" baseline="0" noProof="0" dirty="0" err="1">
                <a:ln>
                  <a:noFill/>
                </a:ln>
                <a:solidFill>
                  <a:srgbClr val="953E16"/>
                </a:solidFill>
                <a:effectLst/>
                <a:uLnTx/>
                <a:uFillTx/>
                <a:latin typeface="Calibri" panose="020F0502020204030204"/>
                <a:ea typeface="+mn-ea"/>
                <a:cs typeface="+mn-cs"/>
              </a:rPr>
              <a:t>affordable_housing</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community development </a:t>
            </a:r>
            <a:r>
              <a:rPr kumimoji="0" lang="en-US" sz="2400" b="0" i="0" u="none" strike="sngStrike" kern="1200" cap="none" spc="0" normalizeH="0" baseline="0" noProof="0" dirty="0">
                <a:ln>
                  <a:noFill/>
                </a:ln>
                <a:solidFill>
                  <a:prstClr val="black"/>
                </a:solidFill>
                <a:effectLst/>
                <a:uLnTx/>
                <a:uFillTx/>
                <a:latin typeface="Calibri" panose="020F0502020204030204"/>
                <a:ea typeface="+mn-ea"/>
                <a:cs typeface="+mn-cs"/>
              </a:rPr>
              <a:t>and</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all" spc="0" normalizeH="0" baseline="0" noProof="0" dirty="0" err="1">
                <a:ln>
                  <a:noFill/>
                </a:ln>
                <a:solidFill>
                  <a:srgbClr val="953E16"/>
                </a:solidFill>
                <a:effectLst/>
                <a:uLnTx/>
                <a:uFillTx/>
                <a:latin typeface="Calibri" panose="020F0502020204030204"/>
                <a:ea typeface="+mn-ea"/>
                <a:cs typeface="+mn-cs"/>
              </a:rPr>
              <a:t>economic_development</a:t>
            </a:r>
            <a:r>
              <a:rPr kumimoji="0" lang="en-US" sz="2400" b="0" i="0" u="none" strike="noStrike" kern="1200" cap="all" spc="0" normalizeH="0" baseline="0" noProof="0" dirty="0">
                <a:ln>
                  <a:noFill/>
                </a:ln>
                <a:solidFill>
                  <a:srgbClr val="953E16"/>
                </a:solidFill>
                <a:effectLst/>
                <a:uLnTx/>
                <a:uFillTx/>
                <a:latin typeface="Calibri" panose="020F0502020204030204"/>
                <a:ea typeface="+mn-ea"/>
                <a:cs typeface="+mn-cs"/>
              </a:rPr>
              <a:t> </a:t>
            </a:r>
            <a:r>
              <a:rPr kumimoji="0" lang="en-US" sz="2400" b="0" i="0" u="none" strike="sngStrike" kern="1200" cap="none" spc="0" normalizeH="0" baseline="0" noProof="0" dirty="0">
                <a:ln>
                  <a:noFill/>
                </a:ln>
                <a:solidFill>
                  <a:prstClr val="black"/>
                </a:solidFill>
                <a:effectLst/>
                <a:uLnTx/>
                <a:uFillTx/>
                <a:latin typeface="Calibri" panose="020F0502020204030204"/>
                <a:ea typeface="+mn-ea"/>
                <a:cs typeface="+mn-cs"/>
              </a:rPr>
              <a:t>of the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city and county of </a:t>
            </a:r>
            <a:r>
              <a:rPr kumimoji="0" lang="en-US" sz="2400" b="0" i="0" u="none" strike="noStrike" kern="1200" cap="all" spc="0" normalizeH="0" baseline="0" noProof="0" dirty="0" err="1">
                <a:ln>
                  <a:noFill/>
                </a:ln>
                <a:solidFill>
                  <a:srgbClr val="953E16"/>
                </a:solidFill>
                <a:effectLst/>
                <a:uLnTx/>
                <a:uFillTx/>
                <a:latin typeface="Calibri" panose="020F0502020204030204"/>
                <a:ea typeface="+mn-ea"/>
                <a:cs typeface="+mn-cs"/>
              </a:rPr>
              <a:t>san_francisco</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economically disadvantaged individuals and communities by lending </a:t>
            </a:r>
            <a:r>
              <a:rPr kumimoji="0" lang="en-US" sz="2400" b="0" i="0" u="none" strike="sngStrike" kern="1200" cap="none" spc="0" normalizeH="0" baseline="0" noProof="0" dirty="0">
                <a:ln>
                  <a:noFill/>
                </a:ln>
                <a:solidFill>
                  <a:prstClr val="black"/>
                </a:solidFill>
                <a:effectLst/>
                <a:uLnTx/>
                <a:uFillTx/>
                <a:latin typeface="Calibri" panose="020F0502020204030204"/>
                <a:ea typeface="+mn-ea"/>
                <a:cs typeface="+mn-cs"/>
              </a:rPr>
              <a:t>to</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investing </a:t>
            </a:r>
            <a:r>
              <a:rPr kumimoji="0" lang="en-US" sz="2400" b="0" i="0" u="none" strike="sngStrike" kern="1200" cap="none" spc="0" normalizeH="0" baseline="0" noProof="0" dirty="0">
                <a:ln>
                  <a:noFill/>
                </a:ln>
                <a:solidFill>
                  <a:prstClr val="black"/>
                </a:solidFill>
                <a:effectLst/>
                <a:uLnTx/>
                <a:uFillTx/>
                <a:latin typeface="Calibri" panose="020F0502020204030204"/>
                <a:ea typeface="+mn-ea"/>
                <a:cs typeface="+mn-cs"/>
              </a:rPr>
              <a:t>in and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directly acquiring </a:t>
            </a:r>
            <a:r>
              <a:rPr kumimoji="0" lang="en-US" sz="2400" b="0" i="0" u="none" strike="sngStrike" kern="1200" cap="none" spc="0" normalizeH="0" baseline="0" noProof="0" dirty="0">
                <a:ln>
                  <a:noFill/>
                </a:ln>
                <a:solidFill>
                  <a:prstClr val="black"/>
                </a:solidFill>
                <a:effectLst/>
                <a:uLnTx/>
                <a:uFillTx/>
                <a:latin typeface="Calibri" panose="020F0502020204030204"/>
                <a:ea typeface="+mn-ea"/>
                <a:cs typeface="+mn-cs"/>
              </a:rPr>
              <a:t>such </a:t>
            </a:r>
            <a:r>
              <a:rPr kumimoji="0" lang="en-US" sz="2400" b="0" i="0" u="none" strike="noStrike" kern="1200" cap="all" spc="0" normalizeH="0" baseline="0" noProof="0" dirty="0" err="1">
                <a:ln>
                  <a:noFill/>
                </a:ln>
                <a:solidFill>
                  <a:srgbClr val="953E16"/>
                </a:solidFill>
                <a:effectLst/>
                <a:uLnTx/>
                <a:uFillTx/>
                <a:latin typeface="Calibri" panose="020F0502020204030204"/>
                <a:ea typeface="+mn-ea"/>
                <a:cs typeface="+mn-cs"/>
              </a:rPr>
              <a:t>affordable_housing</a:t>
            </a:r>
            <a:r>
              <a:rPr kumimoji="0" lang="en-US" sz="2400" b="0" i="0" u="none" strike="noStrike" kern="1200" cap="all" spc="0" normalizeH="0" baseline="0" noProof="0" dirty="0">
                <a:ln>
                  <a:noFill/>
                </a:ln>
                <a:solidFill>
                  <a:srgbClr val="953E16"/>
                </a:solidFill>
                <a:effectLst/>
                <a:uLnTx/>
                <a:uFillTx/>
                <a:latin typeface="Calibri" panose="020F0502020204030204"/>
                <a:ea typeface="+mn-ea"/>
                <a:cs typeface="+mn-cs"/>
              </a:rPr>
              <a:t> </a:t>
            </a:r>
            <a:r>
              <a:rPr kumimoji="0" lang="en-US" sz="2400" b="0" i="0" u="none" strike="sngStrike" kern="1200" cap="none" spc="0" normalizeH="0" baseline="0" noProof="0" dirty="0">
                <a:ln>
                  <a:noFill/>
                </a:ln>
                <a:solidFill>
                  <a:prstClr val="black"/>
                </a:solidFill>
                <a:effectLst/>
                <a:uLnTx/>
                <a:uFillTx/>
                <a:latin typeface="Calibri" panose="020F0502020204030204"/>
                <a:ea typeface="+mn-ea"/>
                <a:cs typeface="+mn-cs"/>
              </a:rPr>
              <a:t>and</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related community development </a:t>
            </a:r>
            <a:r>
              <a:rPr kumimoji="0" lang="en-US" sz="2400" b="0" i="0" u="none" strike="noStrike" kern="1200" cap="all" spc="0" normalizeH="0" baseline="0" noProof="0" dirty="0" err="1">
                <a:ln>
                  <a:noFill/>
                </a:ln>
                <a:solidFill>
                  <a:srgbClr val="953E16"/>
                </a:solidFill>
                <a:effectLst/>
                <a:uLnTx/>
                <a:uFillTx/>
                <a:latin typeface="Calibri" panose="020F0502020204030204"/>
                <a:ea typeface="+mn-ea"/>
                <a:cs typeface="+mn-cs"/>
              </a:rPr>
              <a:t>real_estate</a:t>
            </a:r>
            <a:r>
              <a:rPr kumimoji="0" lang="en-US" sz="2400" b="0" i="0" u="none" strike="noStrike" kern="1200" cap="all" spc="0" normalizeH="0" baseline="0" noProof="0" dirty="0">
                <a:ln>
                  <a:noFill/>
                </a:ln>
                <a:solidFill>
                  <a:srgbClr val="953E16"/>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assets</a:t>
            </a:r>
          </a:p>
        </p:txBody>
      </p:sp>
      <p:sp>
        <p:nvSpPr>
          <p:cNvPr id="4" name="Rectangle 3"/>
          <p:cNvSpPr/>
          <p:nvPr/>
        </p:nvSpPr>
        <p:spPr>
          <a:xfrm>
            <a:off x="877077" y="4659282"/>
            <a:ext cx="10243457" cy="1697068"/>
          </a:xfrm>
          <a:prstGeom prst="rect">
            <a:avLst/>
          </a:prstGeom>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953E16"/>
                </a:solidFill>
                <a:effectLst/>
                <a:uLnTx/>
                <a:uFillTx/>
                <a:latin typeface="Calibri" panose="020F0502020204030204"/>
                <a:ea typeface="+mn-ea"/>
                <a:cs typeface="+mn-cs"/>
              </a:rPr>
              <a:t>Remove punctuation</a:t>
            </a: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953E16"/>
                </a:solidFill>
                <a:effectLst/>
                <a:uLnTx/>
                <a:uFillTx/>
                <a:latin typeface="Calibri" panose="020F0502020204030204"/>
                <a:ea typeface="+mn-ea"/>
                <a:cs typeface="+mn-cs"/>
              </a:rPr>
              <a:t>Delete words with little information value (“stop” words)</a:t>
            </a: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953E16"/>
                </a:solidFill>
                <a:effectLst/>
                <a:uLnTx/>
                <a:uFillTx/>
                <a:latin typeface="Calibri" panose="020F0502020204030204"/>
                <a:ea typeface="+mn-ea"/>
                <a:cs typeface="+mn-cs"/>
              </a:rPr>
              <a:t>Identify compound constructs (n-grams)</a:t>
            </a:r>
          </a:p>
        </p:txBody>
      </p:sp>
    </p:spTree>
    <p:extLst>
      <p:ext uri="{BB962C8B-B14F-4D97-AF65-F5344CB8AC3E}">
        <p14:creationId xmlns:p14="http://schemas.microsoft.com/office/powerpoint/2010/main" val="4118890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DD4DA2-4FBE-4694-B57B-F9990517B43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Rectangle 2"/>
          <p:cNvSpPr/>
          <p:nvPr/>
        </p:nvSpPr>
        <p:spPr>
          <a:xfrm>
            <a:off x="4012162" y="603237"/>
            <a:ext cx="3844211" cy="3539430"/>
          </a:xfrm>
          <a:prstGeom prst="rect">
            <a:avLst/>
          </a:prstGeom>
        </p:spPr>
        <p:txBody>
          <a:bodyPr wrap="square">
            <a:spAutoFit/>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4000" b="0" i="0" u="none" strike="noStrike" kern="1200" cap="all" spc="0" normalizeH="0" baseline="0" noProof="0" dirty="0">
                <a:ln>
                  <a:noFill/>
                </a:ln>
                <a:solidFill>
                  <a:srgbClr val="953E16"/>
                </a:solidFill>
                <a:effectLst/>
                <a:uLnTx/>
                <a:uFillTx/>
                <a:latin typeface="Century Gothic" panose="020B0502020202020204" pitchFamily="34" charset="0"/>
                <a:ea typeface="+mn-ea"/>
                <a:cs typeface="+mn-cs"/>
              </a:rPr>
              <a:t>Stemming</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2400" b="0" i="0" u="none" strike="noStrike" kern="1200" cap="all"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400" b="0" i="0" u="none" strike="noStrike" kern="1200" cap="all" spc="0" normalizeH="0" baseline="0" noProof="0" dirty="0">
                <a:ln>
                  <a:noFill/>
                </a:ln>
                <a:solidFill>
                  <a:prstClr val="black"/>
                </a:solidFill>
                <a:effectLst/>
                <a:uLnTx/>
                <a:uFillTx/>
                <a:latin typeface="Calibri" panose="020F0502020204030204"/>
                <a:ea typeface="+mn-ea"/>
                <a:cs typeface="+mn-cs"/>
              </a:rPr>
              <a:t>lend</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400" b="0" i="0" u="none" strike="noStrike" kern="1200" cap="all" spc="0" normalizeH="0" baseline="0" noProof="0" dirty="0">
                <a:ln>
                  <a:noFill/>
                </a:ln>
                <a:solidFill>
                  <a:prstClr val="black"/>
                </a:solidFill>
                <a:effectLst/>
                <a:uLnTx/>
                <a:uFillTx/>
                <a:latin typeface="Calibri" panose="020F0502020204030204"/>
                <a:ea typeface="+mn-ea"/>
                <a:cs typeface="+mn-cs"/>
              </a:rPr>
              <a:t>lend</a:t>
            </a:r>
            <a:r>
              <a:rPr kumimoji="0" lang="en-US" sz="2400" b="0" i="0" u="none" strike="sngStrike" kern="1200" cap="none" spc="0" normalizeH="0" baseline="0" noProof="0" dirty="0">
                <a:ln>
                  <a:noFill/>
                </a:ln>
                <a:solidFill>
                  <a:prstClr val="black"/>
                </a:solidFill>
                <a:effectLst/>
                <a:uLnTx/>
                <a:uFillTx/>
                <a:latin typeface="Calibri" panose="020F0502020204030204"/>
                <a:ea typeface="+mn-ea"/>
                <a:cs typeface="+mn-cs"/>
              </a:rPr>
              <a:t>ing</a:t>
            </a:r>
          </a:p>
        </p:txBody>
      </p:sp>
      <p:sp>
        <p:nvSpPr>
          <p:cNvPr id="5" name="Rectangle 4"/>
          <p:cNvSpPr/>
          <p:nvPr/>
        </p:nvSpPr>
        <p:spPr>
          <a:xfrm>
            <a:off x="6509656" y="2573007"/>
            <a:ext cx="6096000" cy="1569660"/>
          </a:xfrm>
          <a:prstGeom prst="rect">
            <a:avLst/>
          </a:prstGeom>
        </p:spPr>
        <p:txBody>
          <a:bodyPr>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400" b="0" i="0" u="none" strike="noStrike" kern="1200" cap="all" spc="0" normalizeH="0" baseline="0" noProof="0" dirty="0">
                <a:ln>
                  <a:noFill/>
                </a:ln>
                <a:solidFill>
                  <a:prstClr val="black"/>
                </a:solidFill>
                <a:effectLst/>
                <a:uLnTx/>
                <a:uFillTx/>
                <a:latin typeface="Calibri" panose="020F0502020204030204"/>
                <a:ea typeface="+mn-ea"/>
                <a:cs typeface="+mn-cs"/>
              </a:rPr>
              <a:t>relate</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400" b="0" i="0" u="none" strike="noStrike" kern="1200" cap="all" spc="0" normalizeH="0" baseline="0" noProof="0" dirty="0">
                <a:ln>
                  <a:noFill/>
                </a:ln>
                <a:solidFill>
                  <a:prstClr val="black"/>
                </a:solidFill>
                <a:effectLst/>
                <a:uLnTx/>
                <a:uFillTx/>
                <a:latin typeface="Calibri" panose="020F0502020204030204"/>
                <a:ea typeface="+mn-ea"/>
                <a:cs typeface="+mn-cs"/>
              </a:rPr>
              <a:t>relate</a:t>
            </a:r>
            <a:r>
              <a:rPr kumimoji="0" lang="en-US" sz="2400" b="0" i="0" u="none" strike="sngStrike" kern="1200" cap="none" spc="0" normalizeH="0" baseline="0" noProof="0" dirty="0">
                <a:ln>
                  <a:noFill/>
                </a:ln>
                <a:solidFill>
                  <a:prstClr val="black"/>
                </a:solidFill>
                <a:effectLst/>
                <a:uLnTx/>
                <a:uFillTx/>
                <a:latin typeface="Calibri" panose="020F0502020204030204"/>
                <a:ea typeface="+mn-ea"/>
                <a:cs typeface="+mn-cs"/>
              </a:rPr>
              <a:t>d</a:t>
            </a:r>
          </a:p>
        </p:txBody>
      </p:sp>
    </p:spTree>
    <p:extLst>
      <p:ext uri="{BB962C8B-B14F-4D97-AF65-F5344CB8AC3E}">
        <p14:creationId xmlns:p14="http://schemas.microsoft.com/office/powerpoint/2010/main" val="3438676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75EA49-1F1F-468E-AD4A-BF741BB9A69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DD4DA2-4FBE-4694-B57B-F9990517B43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Image result for dictionary">
            <a:extLst>
              <a:ext uri="{FF2B5EF4-FFF2-40B4-BE49-F238E27FC236}">
                <a16:creationId xmlns:a16="http://schemas.microsoft.com/office/drawing/2014/main" id="{4199C8C2-6519-4EF9-9922-45C96949CF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42"/>
          <a:stretch/>
        </p:blipFill>
        <p:spPr bwMode="auto">
          <a:xfrm>
            <a:off x="541570" y="249723"/>
            <a:ext cx="3895982" cy="23884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566E45C-F1AF-4B36-9FDD-A4DD6869A83F}"/>
              </a:ext>
            </a:extLst>
          </p:cNvPr>
          <p:cNvSpPr txBox="1"/>
          <p:nvPr/>
        </p:nvSpPr>
        <p:spPr>
          <a:xfrm>
            <a:off x="3243647" y="3668448"/>
            <a:ext cx="2977097" cy="224676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George W. Bush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George Bush Jr.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President Bush </a:t>
            </a:r>
          </a:p>
        </p:txBody>
      </p:sp>
      <p:sp>
        <p:nvSpPr>
          <p:cNvPr id="4" name="Right Brace 3">
            <a:extLst>
              <a:ext uri="{FF2B5EF4-FFF2-40B4-BE49-F238E27FC236}">
                <a16:creationId xmlns:a16="http://schemas.microsoft.com/office/drawing/2014/main" id="{E33399E1-F5B9-45BD-9F6F-0482B0A564ED}"/>
              </a:ext>
            </a:extLst>
          </p:cNvPr>
          <p:cNvSpPr/>
          <p:nvPr/>
        </p:nvSpPr>
        <p:spPr>
          <a:xfrm>
            <a:off x="6516129" y="3573163"/>
            <a:ext cx="500449" cy="2537153"/>
          </a:xfrm>
          <a:prstGeom prst="rightBrace">
            <a:avLst/>
          </a:prstGeom>
          <a:ln w="22225">
            <a:solidFill>
              <a:srgbClr val="953E16"/>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E7C3DE1-0D34-4E9E-9EE1-2AE98C844C36}"/>
              </a:ext>
            </a:extLst>
          </p:cNvPr>
          <p:cNvSpPr txBox="1"/>
          <p:nvPr/>
        </p:nvSpPr>
        <p:spPr>
          <a:xfrm>
            <a:off x="7200752" y="4610906"/>
            <a:ext cx="150259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953E16"/>
                </a:solidFill>
                <a:effectLst/>
                <a:uLnTx/>
                <a:uFillTx/>
                <a:latin typeface="Calibri" panose="020F0502020204030204"/>
                <a:ea typeface="+mn-ea"/>
                <a:cs typeface="+mn-cs"/>
              </a:rPr>
              <a:t>GW_BUSH</a:t>
            </a:r>
          </a:p>
        </p:txBody>
      </p:sp>
      <p:sp>
        <p:nvSpPr>
          <p:cNvPr id="10" name="Rectangle 9">
            <a:extLst>
              <a:ext uri="{FF2B5EF4-FFF2-40B4-BE49-F238E27FC236}">
                <a16:creationId xmlns:a16="http://schemas.microsoft.com/office/drawing/2014/main" id="{032A600B-C822-4F94-88CC-9897E53E75CD}"/>
              </a:ext>
            </a:extLst>
          </p:cNvPr>
          <p:cNvSpPr/>
          <p:nvPr/>
        </p:nvSpPr>
        <p:spPr>
          <a:xfrm>
            <a:off x="5155162" y="522918"/>
            <a:ext cx="5848530" cy="1958678"/>
          </a:xfrm>
          <a:prstGeom prst="rect">
            <a:avLst/>
          </a:prstGeom>
        </p:spPr>
        <p:txBody>
          <a:bodyPr wrap="square">
            <a:spAutoFit/>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4000" b="0" i="0" u="none" strike="noStrike" kern="1200" cap="all" spc="0" normalizeH="0" baseline="0" noProof="0" dirty="0">
                <a:ln>
                  <a:noFill/>
                </a:ln>
                <a:solidFill>
                  <a:srgbClr val="953E16"/>
                </a:solidFill>
                <a:effectLst/>
                <a:uLnTx/>
                <a:uFillTx/>
                <a:latin typeface="Century Gothic" panose="020B0502020202020204" pitchFamily="34" charset="0"/>
                <a:ea typeface="+mn-ea"/>
                <a:cs typeface="+mn-cs"/>
              </a:rPr>
              <a:t>DISAMBIGUATION</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24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8616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75EA49-1F1F-468E-AD4A-BF741BB9A69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DD4DA2-4FBE-4694-B57B-F9990517B43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Image result for dictionary">
            <a:extLst>
              <a:ext uri="{FF2B5EF4-FFF2-40B4-BE49-F238E27FC236}">
                <a16:creationId xmlns:a16="http://schemas.microsoft.com/office/drawing/2014/main" id="{4199C8C2-6519-4EF9-9922-45C96949CF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42"/>
          <a:stretch/>
        </p:blipFill>
        <p:spPr bwMode="auto">
          <a:xfrm>
            <a:off x="541570" y="249723"/>
            <a:ext cx="3895982" cy="23884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A09E2E7-133B-4FA1-BAC2-6E6588DE6B5C}"/>
              </a:ext>
            </a:extLst>
          </p:cNvPr>
          <p:cNvSpPr txBox="1"/>
          <p:nvPr/>
        </p:nvSpPr>
        <p:spPr>
          <a:xfrm>
            <a:off x="4232608" y="3722156"/>
            <a:ext cx="3034805" cy="267765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New York City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New York University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New Yorker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New York</a:t>
            </a:r>
          </a:p>
        </p:txBody>
      </p:sp>
      <p:sp>
        <p:nvSpPr>
          <p:cNvPr id="8" name="Rectangle 7">
            <a:extLst>
              <a:ext uri="{FF2B5EF4-FFF2-40B4-BE49-F238E27FC236}">
                <a16:creationId xmlns:a16="http://schemas.microsoft.com/office/drawing/2014/main" id="{D8805435-464C-45F9-9FC4-39B20F7B243B}"/>
              </a:ext>
            </a:extLst>
          </p:cNvPr>
          <p:cNvSpPr/>
          <p:nvPr/>
        </p:nvSpPr>
        <p:spPr>
          <a:xfrm>
            <a:off x="5155162" y="522918"/>
            <a:ext cx="5848530" cy="1958678"/>
          </a:xfrm>
          <a:prstGeom prst="rect">
            <a:avLst/>
          </a:prstGeom>
        </p:spPr>
        <p:txBody>
          <a:bodyPr wrap="square">
            <a:spAutoFit/>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4000" b="0" i="0" u="none" strike="noStrike" kern="1200" cap="all" spc="0" normalizeH="0" baseline="0" noProof="0" dirty="0">
                <a:ln>
                  <a:noFill/>
                </a:ln>
                <a:solidFill>
                  <a:srgbClr val="953E16"/>
                </a:solidFill>
                <a:effectLst/>
                <a:uLnTx/>
                <a:uFillTx/>
                <a:latin typeface="Century Gothic" panose="020B0502020202020204" pitchFamily="34" charset="0"/>
                <a:ea typeface="+mn-ea"/>
                <a:cs typeface="+mn-cs"/>
              </a:rPr>
              <a:t>DISAMBIGUATION</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2400" b="0" i="0" u="none" strike="noStrike" kern="1200" cap="all" spc="0" normalizeH="0" baseline="0" noProof="0" dirty="0">
              <a:ln>
                <a:noFill/>
              </a:ln>
              <a:solidFill>
                <a:prstClr val="black"/>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CB1BD712-D21E-4427-921C-34D6AA96146D}"/>
              </a:ext>
            </a:extLst>
          </p:cNvPr>
          <p:cNvCxnSpPr>
            <a:cxnSpLocks/>
          </p:cNvCxnSpPr>
          <p:nvPr/>
        </p:nvCxnSpPr>
        <p:spPr>
          <a:xfrm flipV="1">
            <a:off x="7024816" y="3929450"/>
            <a:ext cx="1585784" cy="1"/>
          </a:xfrm>
          <a:prstGeom prst="straightConnector1">
            <a:avLst/>
          </a:prstGeom>
          <a:ln w="44450">
            <a:solidFill>
              <a:srgbClr val="953E1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03C934F-7960-46A6-881A-EF9BFB997C18}"/>
              </a:ext>
            </a:extLst>
          </p:cNvPr>
          <p:cNvCxnSpPr>
            <a:cxnSpLocks/>
          </p:cNvCxnSpPr>
          <p:nvPr/>
        </p:nvCxnSpPr>
        <p:spPr>
          <a:xfrm flipV="1">
            <a:off x="7024816" y="5422558"/>
            <a:ext cx="1585784" cy="1"/>
          </a:xfrm>
          <a:prstGeom prst="straightConnector1">
            <a:avLst/>
          </a:prstGeom>
          <a:ln w="44450">
            <a:solidFill>
              <a:srgbClr val="953E1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358240D-C622-43CB-A8D7-7FE5EF6EC7C9}"/>
              </a:ext>
            </a:extLst>
          </p:cNvPr>
          <p:cNvCxnSpPr>
            <a:cxnSpLocks/>
          </p:cNvCxnSpPr>
          <p:nvPr/>
        </p:nvCxnSpPr>
        <p:spPr>
          <a:xfrm flipH="1" flipV="1">
            <a:off x="2537254" y="4668796"/>
            <a:ext cx="1585784" cy="1"/>
          </a:xfrm>
          <a:prstGeom prst="straightConnector1">
            <a:avLst/>
          </a:prstGeom>
          <a:ln w="44450">
            <a:solidFill>
              <a:srgbClr val="953E1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F36D3A7-4951-45A0-B064-863F89546E67}"/>
              </a:ext>
            </a:extLst>
          </p:cNvPr>
          <p:cNvCxnSpPr>
            <a:cxnSpLocks/>
          </p:cNvCxnSpPr>
          <p:nvPr/>
        </p:nvCxnSpPr>
        <p:spPr>
          <a:xfrm flipH="1" flipV="1">
            <a:off x="2537254" y="6131012"/>
            <a:ext cx="1585784" cy="1"/>
          </a:xfrm>
          <a:prstGeom prst="straightConnector1">
            <a:avLst/>
          </a:prstGeom>
          <a:ln w="44450">
            <a:solidFill>
              <a:srgbClr val="953E16"/>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956DF61-D2E2-4A14-A7F2-36390186A17F}"/>
              </a:ext>
            </a:extLst>
          </p:cNvPr>
          <p:cNvSpPr/>
          <p:nvPr/>
        </p:nvSpPr>
        <p:spPr>
          <a:xfrm>
            <a:off x="6878766" y="3338405"/>
            <a:ext cx="5848530" cy="818301"/>
          </a:xfrm>
          <a:prstGeom prst="rect">
            <a:avLst/>
          </a:prstGeom>
        </p:spPr>
        <p:txBody>
          <a:bodyPr wrap="square">
            <a:spAutoFit/>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2800" b="0" i="0" u="none" strike="noStrike" kern="1200" cap="all" spc="0" normalizeH="0" baseline="0" noProof="0" dirty="0">
                <a:ln>
                  <a:noFill/>
                </a:ln>
                <a:solidFill>
                  <a:srgbClr val="953E16"/>
                </a:solidFill>
                <a:effectLst/>
                <a:uLnTx/>
                <a:uFillTx/>
                <a:latin typeface="Century Gothic" panose="020B0502020202020204" pitchFamily="34" charset="0"/>
                <a:ea typeface="+mn-ea"/>
                <a:cs typeface="+mn-cs"/>
              </a:rPr>
              <a:t>PLACE</a:t>
            </a:r>
          </a:p>
        </p:txBody>
      </p:sp>
      <p:sp>
        <p:nvSpPr>
          <p:cNvPr id="17" name="Rectangle 16">
            <a:extLst>
              <a:ext uri="{FF2B5EF4-FFF2-40B4-BE49-F238E27FC236}">
                <a16:creationId xmlns:a16="http://schemas.microsoft.com/office/drawing/2014/main" id="{D0099A50-5F32-4157-94EF-65586682E74A}"/>
              </a:ext>
            </a:extLst>
          </p:cNvPr>
          <p:cNvSpPr/>
          <p:nvPr/>
        </p:nvSpPr>
        <p:spPr>
          <a:xfrm>
            <a:off x="-1417328" y="4099349"/>
            <a:ext cx="5848530" cy="818301"/>
          </a:xfrm>
          <a:prstGeom prst="rect">
            <a:avLst/>
          </a:prstGeom>
        </p:spPr>
        <p:txBody>
          <a:bodyPr wrap="square">
            <a:spAutoFit/>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2800" b="0" i="0" u="none" strike="noStrike" kern="1200" cap="all" spc="0" normalizeH="0" baseline="0" noProof="0" dirty="0">
                <a:ln>
                  <a:noFill/>
                </a:ln>
                <a:solidFill>
                  <a:srgbClr val="953E16"/>
                </a:solidFill>
                <a:effectLst/>
                <a:uLnTx/>
                <a:uFillTx/>
                <a:latin typeface="Century Gothic" panose="020B0502020202020204" pitchFamily="34" charset="0"/>
                <a:ea typeface="+mn-ea"/>
                <a:cs typeface="+mn-cs"/>
              </a:rPr>
              <a:t>THING</a:t>
            </a:r>
          </a:p>
        </p:txBody>
      </p:sp>
      <p:sp>
        <p:nvSpPr>
          <p:cNvPr id="18" name="Rectangle 17">
            <a:extLst>
              <a:ext uri="{FF2B5EF4-FFF2-40B4-BE49-F238E27FC236}">
                <a16:creationId xmlns:a16="http://schemas.microsoft.com/office/drawing/2014/main" id="{CCCA5C15-D6A9-4A22-8F12-781BE91C3BBC}"/>
              </a:ext>
            </a:extLst>
          </p:cNvPr>
          <p:cNvSpPr/>
          <p:nvPr/>
        </p:nvSpPr>
        <p:spPr>
          <a:xfrm>
            <a:off x="7380416" y="4825576"/>
            <a:ext cx="5848530" cy="818301"/>
          </a:xfrm>
          <a:prstGeom prst="rect">
            <a:avLst/>
          </a:prstGeom>
        </p:spPr>
        <p:txBody>
          <a:bodyPr wrap="square">
            <a:spAutoFit/>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2800" b="0" i="0" u="none" strike="noStrike" kern="1200" cap="all" spc="0" normalizeH="0" baseline="0" noProof="0" dirty="0">
                <a:ln>
                  <a:noFill/>
                </a:ln>
                <a:solidFill>
                  <a:srgbClr val="953E16"/>
                </a:solidFill>
                <a:effectLst/>
                <a:uLnTx/>
                <a:uFillTx/>
                <a:latin typeface="Century Gothic" panose="020B0502020202020204" pitchFamily="34" charset="0"/>
                <a:ea typeface="+mn-ea"/>
                <a:cs typeface="+mn-cs"/>
              </a:rPr>
              <a:t>STATE </a:t>
            </a:r>
            <a:r>
              <a:rPr kumimoji="0" lang="en-US" sz="2800" b="0" i="0" u="none" strike="noStrike" kern="1200" cap="all" spc="0" normalizeH="0" baseline="0" noProof="0" dirty="0" err="1">
                <a:ln>
                  <a:noFill/>
                </a:ln>
                <a:solidFill>
                  <a:srgbClr val="953E16"/>
                </a:solidFill>
                <a:effectLst/>
                <a:uLnTx/>
                <a:uFillTx/>
                <a:latin typeface="Century Gothic" panose="020B0502020202020204" pitchFamily="34" charset="0"/>
                <a:ea typeface="+mn-ea"/>
                <a:cs typeface="+mn-cs"/>
              </a:rPr>
              <a:t>oF</a:t>
            </a:r>
            <a:r>
              <a:rPr kumimoji="0" lang="en-US" sz="2800" b="0" i="0" u="none" strike="noStrike" kern="1200" cap="all" spc="0" normalizeH="0" baseline="0" noProof="0" dirty="0">
                <a:ln>
                  <a:noFill/>
                </a:ln>
                <a:solidFill>
                  <a:srgbClr val="953E16"/>
                </a:solidFill>
                <a:effectLst/>
                <a:uLnTx/>
                <a:uFillTx/>
                <a:latin typeface="Century Gothic" panose="020B0502020202020204" pitchFamily="34" charset="0"/>
                <a:ea typeface="+mn-ea"/>
                <a:cs typeface="+mn-cs"/>
              </a:rPr>
              <a:t> MIND</a:t>
            </a:r>
          </a:p>
        </p:txBody>
      </p:sp>
      <p:sp>
        <p:nvSpPr>
          <p:cNvPr id="19" name="Rectangle 18">
            <a:extLst>
              <a:ext uri="{FF2B5EF4-FFF2-40B4-BE49-F238E27FC236}">
                <a16:creationId xmlns:a16="http://schemas.microsoft.com/office/drawing/2014/main" id="{B00250F0-72F7-4708-80B3-6C1BE6F7326E}"/>
              </a:ext>
            </a:extLst>
          </p:cNvPr>
          <p:cNvSpPr/>
          <p:nvPr/>
        </p:nvSpPr>
        <p:spPr>
          <a:xfrm>
            <a:off x="-1417328" y="5532588"/>
            <a:ext cx="5848530" cy="818301"/>
          </a:xfrm>
          <a:prstGeom prst="rect">
            <a:avLst/>
          </a:prstGeom>
        </p:spPr>
        <p:txBody>
          <a:bodyPr wrap="square">
            <a:spAutoFit/>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2800" b="0" i="0" u="none" strike="noStrike" kern="1200" cap="all" spc="0" normalizeH="0" baseline="0" noProof="0" dirty="0">
                <a:ln>
                  <a:noFill/>
                </a:ln>
                <a:solidFill>
                  <a:srgbClr val="953E16"/>
                </a:solidFill>
                <a:effectLst/>
                <a:uLnTx/>
                <a:uFillTx/>
                <a:latin typeface="Century Gothic" panose="020B0502020202020204" pitchFamily="34" charset="0"/>
                <a:ea typeface="+mn-ea"/>
                <a:cs typeface="+mn-cs"/>
              </a:rPr>
              <a:t>STATE</a:t>
            </a:r>
          </a:p>
        </p:txBody>
      </p:sp>
    </p:spTree>
    <p:extLst>
      <p:ext uri="{BB962C8B-B14F-4D97-AF65-F5344CB8AC3E}">
        <p14:creationId xmlns:p14="http://schemas.microsoft.com/office/powerpoint/2010/main" val="3669762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p 1">
            <a:extLst>
              <a:ext uri="{FF2B5EF4-FFF2-40B4-BE49-F238E27FC236}">
                <a16:creationId xmlns:a16="http://schemas.microsoft.com/office/drawing/2014/main" id="{0F2D70C1-AF14-4CA8-9E97-A9CF25F73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433" y="1836117"/>
            <a:ext cx="3353837" cy="3904224"/>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6108FCD3-1D36-4B74-AE2E-B127D40268FC}"/>
              </a:ext>
            </a:extLst>
          </p:cNvPr>
          <p:cNvSpPr/>
          <p:nvPr/>
        </p:nvSpPr>
        <p:spPr>
          <a:xfrm>
            <a:off x="4049486" y="2971800"/>
            <a:ext cx="2202025" cy="914400"/>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rPr>
              <a:t>pre-processing</a:t>
            </a:r>
          </a:p>
        </p:txBody>
      </p:sp>
      <p:sp>
        <p:nvSpPr>
          <p:cNvPr id="5" name="Arrow: Right 4">
            <a:extLst>
              <a:ext uri="{FF2B5EF4-FFF2-40B4-BE49-F238E27FC236}">
                <a16:creationId xmlns:a16="http://schemas.microsoft.com/office/drawing/2014/main" id="{9736CAE5-0A98-48B4-9CC6-B95D9EE4AF2F}"/>
              </a:ext>
            </a:extLst>
          </p:cNvPr>
          <p:cNvSpPr/>
          <p:nvPr/>
        </p:nvSpPr>
        <p:spPr>
          <a:xfrm>
            <a:off x="6520542" y="2971801"/>
            <a:ext cx="2016967" cy="914399"/>
          </a:xfrm>
          <a:prstGeom prst="rightArrow">
            <a:avLst/>
          </a:prstGeom>
          <a:solidFill>
            <a:schemeClr val="accent1">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60000"/>
                    <a:lumOff val="40000"/>
                  </a:schemeClr>
                </a:solidFill>
              </a:rPr>
              <a:t>transformation</a:t>
            </a:r>
          </a:p>
        </p:txBody>
      </p:sp>
      <p:sp>
        <p:nvSpPr>
          <p:cNvPr id="6" name="TextBox 5">
            <a:extLst>
              <a:ext uri="{FF2B5EF4-FFF2-40B4-BE49-F238E27FC236}">
                <a16:creationId xmlns:a16="http://schemas.microsoft.com/office/drawing/2014/main" id="{9818EAB5-27C5-414F-ACDD-1407283EA534}"/>
              </a:ext>
            </a:extLst>
          </p:cNvPr>
          <p:cNvSpPr txBox="1"/>
          <p:nvPr/>
        </p:nvSpPr>
        <p:spPr>
          <a:xfrm>
            <a:off x="1113968" y="1189786"/>
            <a:ext cx="1714765" cy="646331"/>
          </a:xfrm>
          <a:prstGeom prst="rect">
            <a:avLst/>
          </a:prstGeom>
          <a:noFill/>
        </p:spPr>
        <p:txBody>
          <a:bodyPr wrap="none" rtlCol="0">
            <a:spAutoFit/>
          </a:bodyPr>
          <a:lstStyle/>
          <a:p>
            <a:r>
              <a:rPr lang="en-US" sz="3600" dirty="0">
                <a:solidFill>
                  <a:schemeClr val="accent1">
                    <a:lumMod val="75000"/>
                  </a:schemeClr>
                </a:solidFill>
              </a:rPr>
              <a:t>raw text</a:t>
            </a:r>
          </a:p>
        </p:txBody>
      </p:sp>
      <p:sp>
        <p:nvSpPr>
          <p:cNvPr id="10" name="Rectangle 9">
            <a:extLst>
              <a:ext uri="{FF2B5EF4-FFF2-40B4-BE49-F238E27FC236}">
                <a16:creationId xmlns:a16="http://schemas.microsoft.com/office/drawing/2014/main" id="{997893EA-231E-4D0D-A85D-06DD9E9CA05E}"/>
              </a:ext>
            </a:extLst>
          </p:cNvPr>
          <p:cNvSpPr/>
          <p:nvPr/>
        </p:nvSpPr>
        <p:spPr>
          <a:xfrm>
            <a:off x="4124132" y="127957"/>
            <a:ext cx="7035282" cy="2123658"/>
          </a:xfrm>
          <a:prstGeom prst="rect">
            <a:avLst/>
          </a:prstGeom>
        </p:spPr>
        <p:txBody>
          <a:bodyPr wrap="square">
            <a:spAutoFit/>
          </a:bodyPr>
          <a:lstStyle/>
          <a:p>
            <a:pPr algn="ctr"/>
            <a:r>
              <a:rPr lang="en-US" sz="6600" b="0" i="0" dirty="0">
                <a:solidFill>
                  <a:schemeClr val="bg2">
                    <a:lumMod val="50000"/>
                  </a:schemeClr>
                </a:solidFill>
                <a:effectLst/>
                <a:latin typeface="Atlas Grotesk Web"/>
              </a:rPr>
              <a:t>Step 3:</a:t>
            </a:r>
          </a:p>
          <a:p>
            <a:pPr algn="ctr"/>
            <a:r>
              <a:rPr lang="en-US" sz="6600" b="0" i="0" dirty="0">
                <a:solidFill>
                  <a:schemeClr val="bg2">
                    <a:lumMod val="50000"/>
                  </a:schemeClr>
                </a:solidFill>
                <a:effectLst/>
                <a:latin typeface="Atlas Grotesk Web"/>
              </a:rPr>
              <a:t>Wrangle the data</a:t>
            </a:r>
            <a:endParaRPr lang="en-US" sz="6600" dirty="0">
              <a:solidFill>
                <a:schemeClr val="bg2">
                  <a:lumMod val="50000"/>
                </a:schemeClr>
              </a:solidFill>
            </a:endParaRPr>
          </a:p>
        </p:txBody>
      </p:sp>
      <p:sp>
        <p:nvSpPr>
          <p:cNvPr id="11" name="Rectangle 10">
            <a:extLst>
              <a:ext uri="{FF2B5EF4-FFF2-40B4-BE49-F238E27FC236}">
                <a16:creationId xmlns:a16="http://schemas.microsoft.com/office/drawing/2014/main" id="{2AA64D0B-9DCB-406B-AC05-1FE02D3BE0FD}"/>
              </a:ext>
            </a:extLst>
          </p:cNvPr>
          <p:cNvSpPr/>
          <p:nvPr/>
        </p:nvSpPr>
        <p:spPr>
          <a:xfrm>
            <a:off x="8707534" y="4663123"/>
            <a:ext cx="3190033" cy="1077218"/>
          </a:xfrm>
          <a:prstGeom prst="rect">
            <a:avLst/>
          </a:prstGeom>
        </p:spPr>
        <p:txBody>
          <a:bodyPr wrap="square">
            <a:spAutoFit/>
          </a:bodyPr>
          <a:lstStyle/>
          <a:p>
            <a:pPr marL="457200" marR="0" lvl="0" indent="-457200" algn="l" defTabSz="914400" rtl="0" eaLnBrk="1" fontAlgn="auto" latinLnBrk="0" hangingPunct="1">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accent4">
                    <a:lumMod val="50000"/>
                  </a:schemeClr>
                </a:solidFill>
                <a:effectLst/>
                <a:uLnTx/>
                <a:uFillTx/>
                <a:latin typeface="Calibri" panose="020F0502020204030204"/>
                <a:ea typeface="+mn-ea"/>
                <a:cs typeface="+mn-cs"/>
              </a:rPr>
              <a:t>Word frequency</a:t>
            </a:r>
            <a:r>
              <a:rPr lang="en-US" sz="1600" dirty="0">
                <a:solidFill>
                  <a:schemeClr val="accent4">
                    <a:lumMod val="50000"/>
                  </a:schemeClr>
                </a:solidFill>
                <a:latin typeface="Calibri" panose="020F0502020204030204"/>
              </a:rPr>
              <a:t> table</a:t>
            </a:r>
          </a:p>
          <a:p>
            <a:pPr marL="457200" marR="0" lvl="0" indent="-457200" algn="l" defTabSz="914400" rtl="0" eaLnBrk="1" fontAlgn="auto" latinLnBrk="0" hangingPunct="1">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accent4">
                    <a:lumMod val="50000"/>
                  </a:schemeClr>
                </a:solidFill>
                <a:effectLst/>
                <a:uLnTx/>
                <a:uFillTx/>
                <a:latin typeface="Calibri" panose="020F0502020204030204"/>
                <a:ea typeface="+mn-ea"/>
                <a:cs typeface="+mn-cs"/>
              </a:rPr>
              <a:t>Document Frequency Matrix</a:t>
            </a:r>
          </a:p>
          <a:p>
            <a:pPr marL="457200" marR="0" lvl="0" indent="-457200" algn="l" defTabSz="914400" rtl="0" eaLnBrk="1" fontAlgn="auto" latinLnBrk="0" hangingPunct="1">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accent4">
                    <a:lumMod val="50000"/>
                  </a:schemeClr>
                </a:solidFill>
                <a:effectLst/>
                <a:uLnTx/>
                <a:uFillTx/>
                <a:latin typeface="Calibri" panose="020F0502020204030204"/>
                <a:ea typeface="+mn-ea"/>
                <a:cs typeface="+mn-cs"/>
              </a:rPr>
              <a:t>Co-occurrence Matrix</a:t>
            </a:r>
          </a:p>
          <a:p>
            <a:pPr marL="457200" marR="0" lvl="0" indent="-457200" algn="l" defTabSz="914400" rtl="0" eaLnBrk="1" fontAlgn="auto" latinLnBrk="0" hangingPunct="1">
              <a:spcBef>
                <a:spcPts val="0"/>
              </a:spcBef>
              <a:spcAft>
                <a:spcPts val="0"/>
              </a:spcAft>
              <a:buClrTx/>
              <a:buSzTx/>
              <a:buFont typeface="Arial" panose="020B0604020202020204" pitchFamily="34" charset="0"/>
              <a:buChar char="•"/>
              <a:tabLst/>
              <a:defRPr/>
            </a:pPr>
            <a:r>
              <a:rPr lang="en-US" sz="1600" dirty="0">
                <a:solidFill>
                  <a:schemeClr val="accent4">
                    <a:lumMod val="50000"/>
                  </a:schemeClr>
                </a:solidFill>
                <a:latin typeface="Calibri" panose="020F0502020204030204"/>
              </a:rPr>
              <a:t>Word vector machines </a:t>
            </a:r>
            <a:endParaRPr kumimoji="0" lang="en-US" sz="1600" b="0" i="0" u="none" strike="noStrike" kern="1200" cap="none" spc="0" normalizeH="0" baseline="0" noProof="0" dirty="0">
              <a:ln>
                <a:noFill/>
              </a:ln>
              <a:solidFill>
                <a:schemeClr val="accent4">
                  <a:lumMod val="50000"/>
                </a:schemeClr>
              </a:solidFill>
              <a:effectLst/>
              <a:uLnTx/>
              <a:uFillTx/>
              <a:latin typeface="Calibri" panose="020F0502020204030204"/>
              <a:ea typeface="+mn-ea"/>
              <a:cs typeface="+mn-cs"/>
            </a:endParaRPr>
          </a:p>
        </p:txBody>
      </p:sp>
      <p:pic>
        <p:nvPicPr>
          <p:cNvPr id="4098" name="Picture 2" descr="Spreadsheet Icons - Download Free Vector Icons | Noun Project">
            <a:extLst>
              <a:ext uri="{FF2B5EF4-FFF2-40B4-BE49-F238E27FC236}">
                <a16:creationId xmlns:a16="http://schemas.microsoft.com/office/drawing/2014/main" id="{C0CEF77B-0AD1-462F-9CE3-1662DE379556}"/>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54414" y="24765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225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D3182705-9276-4F54-95F1-D6C13B91BDE1}"/>
              </a:ext>
            </a:extLst>
          </p:cNvPr>
          <p:cNvSpPr/>
          <p:nvPr/>
        </p:nvSpPr>
        <p:spPr>
          <a:xfrm>
            <a:off x="0" y="2866163"/>
            <a:ext cx="12192000" cy="3991837"/>
          </a:xfrm>
          <a:prstGeom prst="rect">
            <a:avLst/>
          </a:prstGeom>
          <a:solidFill>
            <a:schemeClr val="tx1">
              <a:lumMod val="65000"/>
              <a:lumOff val="3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D940D7B8-98BF-4DA4-93BA-F2D038CA6D72}"/>
              </a:ext>
            </a:extLst>
          </p:cNvPr>
          <p:cNvSpPr>
            <a:spLocks noChangeArrowheads="1"/>
          </p:cNvSpPr>
          <p:nvPr/>
        </p:nvSpPr>
        <p:spPr bwMode="auto">
          <a:xfrm>
            <a:off x="6846165" y="885292"/>
            <a:ext cx="4790327"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all" spc="0" normalizeH="0" baseline="0" noProof="0" dirty="0">
                <a:ln>
                  <a:noFill/>
                </a:ln>
                <a:solidFill>
                  <a:srgbClr val="000000"/>
                </a:solidFill>
                <a:effectLst/>
                <a:uLnTx/>
                <a:uFillTx/>
                <a:latin typeface="Lucida Console" panose="020B0609040504020204" pitchFamily="49" charset="0"/>
                <a:ea typeface="+mn-ea"/>
                <a:cs typeface="+mn-cs"/>
              </a:rPr>
              <a:t>"educ" "train" "assist" "</a:t>
            </a:r>
            <a:r>
              <a:rPr kumimoji="0" lang="en-US" altLang="en-US" sz="2400" b="0" i="0" u="none" strike="noStrike" kern="1200" cap="all" spc="0" normalizeH="0" baseline="0" noProof="0" dirty="0" err="1">
                <a:ln>
                  <a:noFill/>
                </a:ln>
                <a:solidFill>
                  <a:srgbClr val="000000"/>
                </a:solidFill>
                <a:effectLst/>
                <a:uLnTx/>
                <a:uFillTx/>
                <a:latin typeface="Lucida Console" panose="020B0609040504020204" pitchFamily="49" charset="0"/>
                <a:ea typeface="+mn-ea"/>
                <a:cs typeface="+mn-cs"/>
              </a:rPr>
              <a:t>provid</a:t>
            </a:r>
            <a:r>
              <a:rPr kumimoji="0" lang="en-US" altLang="en-US" sz="2400" b="0" i="0" u="none" strike="noStrike" kern="1200" cap="all" spc="0" normalizeH="0" baseline="0" noProof="0" dirty="0">
                <a:ln>
                  <a:noFill/>
                </a:ln>
                <a:solidFill>
                  <a:srgbClr val="000000"/>
                </a:solidFill>
                <a:effectLst/>
                <a:uLnTx/>
                <a:uFillTx/>
                <a:latin typeface="Lucida Console" panose="020B0609040504020204" pitchFamily="49" charset="0"/>
                <a:ea typeface="+mn-ea"/>
                <a:cs typeface="+mn-cs"/>
              </a:rPr>
              <a:t>" "</a:t>
            </a:r>
            <a:r>
              <a:rPr kumimoji="0" lang="en-US" altLang="en-US" sz="2400" b="0" i="0" u="none" strike="noStrike" kern="1200" cap="all" spc="0" normalizeH="0" baseline="0" noProof="0" dirty="0" err="1">
                <a:ln>
                  <a:noFill/>
                </a:ln>
                <a:solidFill>
                  <a:srgbClr val="000000"/>
                </a:solidFill>
                <a:effectLst/>
                <a:uLnTx/>
                <a:uFillTx/>
                <a:latin typeface="Lucida Console" panose="020B0609040504020204" pitchFamily="49" charset="0"/>
                <a:ea typeface="+mn-ea"/>
                <a:cs typeface="+mn-cs"/>
              </a:rPr>
              <a:t>emerg</a:t>
            </a:r>
            <a:r>
              <a:rPr kumimoji="0" lang="en-US" altLang="en-US" sz="2400" b="0" i="0" u="none" strike="noStrike" kern="1200" cap="all" spc="0" normalizeH="0" baseline="0" noProof="0" dirty="0">
                <a:ln>
                  <a:noFill/>
                </a:ln>
                <a:solidFill>
                  <a:srgbClr val="000000"/>
                </a:solidFill>
                <a:effectLst/>
                <a:uLnTx/>
                <a:uFillTx/>
                <a:latin typeface="Lucida Console" panose="020B0609040504020204" pitchFamily="49" charset="0"/>
                <a:ea typeface="+mn-ea"/>
                <a:cs typeface="+mn-cs"/>
              </a:rPr>
              <a:t>" "medic" "</a:t>
            </a:r>
            <a:r>
              <a:rPr kumimoji="0" lang="en-US" altLang="en-US" sz="2400" b="0" i="0" u="none" strike="noStrike" kern="1200" cap="all" spc="0" normalizeH="0" baseline="0" noProof="0" dirty="0" err="1">
                <a:ln>
                  <a:noFill/>
                </a:ln>
                <a:solidFill>
                  <a:srgbClr val="000000"/>
                </a:solidFill>
                <a:effectLst/>
                <a:uLnTx/>
                <a:uFillTx/>
                <a:latin typeface="Lucida Console" panose="020B0609040504020204" pitchFamily="49" charset="0"/>
                <a:ea typeface="+mn-ea"/>
                <a:cs typeface="+mn-cs"/>
              </a:rPr>
              <a:t>servic</a:t>
            </a:r>
            <a:r>
              <a:rPr kumimoji="0" lang="en-US" altLang="en-US" sz="2400" b="0" i="0" u="none" strike="noStrike" kern="1200" cap="all" spc="0" normalizeH="0" baseline="0" noProof="0" dirty="0">
                <a:ln>
                  <a:noFill/>
                </a:ln>
                <a:solidFill>
                  <a:srgbClr val="000000"/>
                </a:solidFill>
                <a:effectLst/>
                <a:uLnTx/>
                <a:uFillTx/>
                <a:latin typeface="Lucida Console" panose="020B0609040504020204" pitchFamily="49" charset="0"/>
                <a:ea typeface="+mn-ea"/>
                <a:cs typeface="+mn-cs"/>
              </a:rPr>
              <a:t>" "</a:t>
            </a:r>
            <a:r>
              <a:rPr kumimoji="0" lang="en-US" altLang="en-US" sz="2400" b="0" i="0" u="none" strike="noStrike" kern="1200" cap="all" spc="0" normalizeH="0" baseline="0" noProof="0" dirty="0" err="1">
                <a:ln>
                  <a:noFill/>
                </a:ln>
                <a:solidFill>
                  <a:srgbClr val="000000"/>
                </a:solidFill>
                <a:effectLst/>
                <a:uLnTx/>
                <a:uFillTx/>
                <a:latin typeface="Lucida Console" panose="020B0609040504020204" pitchFamily="49" charset="0"/>
                <a:ea typeface="+mn-ea"/>
                <a:cs typeface="+mn-cs"/>
              </a:rPr>
              <a:t>communiti</a:t>
            </a:r>
            <a:r>
              <a:rPr kumimoji="0" lang="en-US" altLang="en-US" sz="2400" b="0" i="0" u="none" strike="noStrike" kern="1200" cap="all" spc="0" normalizeH="0" baseline="0" noProof="0" dirty="0">
                <a:ln>
                  <a:noFill/>
                </a:ln>
                <a:solidFill>
                  <a:srgbClr val="000000"/>
                </a:solidFill>
                <a:effectLst/>
                <a:uLnTx/>
                <a:uFillTx/>
                <a:latin typeface="Lucida Console" panose="020B0609040504020204" pitchFamily="49" charset="0"/>
                <a:ea typeface="+mn-ea"/>
                <a:cs typeface="+mn-cs"/>
              </a:rPr>
              <a:t>"</a:t>
            </a:r>
            <a:endParaRPr kumimoji="0" lang="en-US" altLang="en-US" sz="2400" b="0" i="0" u="none" strike="noStrike" kern="1200" cap="all"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Rectangle 2">
            <a:extLst>
              <a:ext uri="{FF2B5EF4-FFF2-40B4-BE49-F238E27FC236}">
                <a16:creationId xmlns:a16="http://schemas.microsoft.com/office/drawing/2014/main" id="{D8EDCBF9-BDC6-4698-B1AC-2AA36678632B}"/>
              </a:ext>
            </a:extLst>
          </p:cNvPr>
          <p:cNvSpPr>
            <a:spLocks noChangeArrowheads="1"/>
          </p:cNvSpPr>
          <p:nvPr/>
        </p:nvSpPr>
        <p:spPr bwMode="auto">
          <a:xfrm>
            <a:off x="560026" y="762598"/>
            <a:ext cx="5049466" cy="12926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Calibri Light" panose="020F0302020204030204"/>
                <a:ea typeface="+mn-ea"/>
                <a:cs typeface="+mn-cs"/>
              </a:rPr>
              <a:t>To educate, train and assist in providing emergency medical service for the community.</a:t>
            </a:r>
            <a:endParaRPr kumimoji="0" lang="en-US" altLang="en-US" sz="3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6" name="Rectangle 5">
            <a:extLst>
              <a:ext uri="{FF2B5EF4-FFF2-40B4-BE49-F238E27FC236}">
                <a16:creationId xmlns:a16="http://schemas.microsoft.com/office/drawing/2014/main" id="{8E613745-DF52-4805-9A30-68EAAFA86F32}"/>
              </a:ext>
            </a:extLst>
          </p:cNvPr>
          <p:cNvSpPr/>
          <p:nvPr/>
        </p:nvSpPr>
        <p:spPr>
          <a:xfrm>
            <a:off x="2673593" y="4810408"/>
            <a:ext cx="105028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all" spc="0" normalizeH="0" baseline="0" noProof="0" dirty="0">
                <a:ln>
                  <a:noFill/>
                </a:ln>
                <a:solidFill>
                  <a:prstClr val="white"/>
                </a:solidFill>
                <a:effectLst/>
                <a:uLnTx/>
                <a:uFillTx/>
                <a:latin typeface="Lucida Console" panose="020B0609040504020204" pitchFamily="49" charset="0"/>
                <a:ea typeface="+mn-ea"/>
                <a:cs typeface="+mn-cs"/>
              </a:rPr>
              <a:t>educ</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F1A9D53-307C-4F12-A3BF-D2D2C28D94FA}"/>
              </a:ext>
            </a:extLst>
          </p:cNvPr>
          <p:cNvSpPr/>
          <p:nvPr/>
        </p:nvSpPr>
        <p:spPr>
          <a:xfrm>
            <a:off x="2565390" y="5765474"/>
            <a:ext cx="126669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all" spc="0" normalizeH="0" baseline="0" noProof="0" dirty="0">
                <a:ln>
                  <a:noFill/>
                </a:ln>
                <a:solidFill>
                  <a:prstClr val="white"/>
                </a:solidFill>
                <a:effectLst/>
                <a:uLnTx/>
                <a:uFillTx/>
                <a:latin typeface="Lucida Console" panose="020B0609040504020204" pitchFamily="49" charset="0"/>
                <a:ea typeface="+mn-ea"/>
                <a:cs typeface="+mn-cs"/>
              </a:rPr>
              <a:t>train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7F958D4-A866-4BB2-B52E-755F32FC47D2}"/>
              </a:ext>
            </a:extLst>
          </p:cNvPr>
          <p:cNvSpPr/>
          <p:nvPr/>
        </p:nvSpPr>
        <p:spPr>
          <a:xfrm>
            <a:off x="9228396" y="5765474"/>
            <a:ext cx="148309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all" spc="0" normalizeH="0" baseline="0" noProof="0" dirty="0">
                <a:ln>
                  <a:noFill/>
                </a:ln>
                <a:solidFill>
                  <a:prstClr val="white"/>
                </a:solidFill>
                <a:effectLst/>
                <a:uLnTx/>
                <a:uFillTx/>
                <a:latin typeface="Lucida Console" panose="020B0609040504020204" pitchFamily="49" charset="0"/>
                <a:ea typeface="+mn-ea"/>
                <a:cs typeface="+mn-cs"/>
              </a:rPr>
              <a:t>assist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FD3BCBB-F55C-4057-97A6-FC57255C03A8}"/>
              </a:ext>
            </a:extLst>
          </p:cNvPr>
          <p:cNvSpPr/>
          <p:nvPr/>
        </p:nvSpPr>
        <p:spPr>
          <a:xfrm>
            <a:off x="6716526" y="3496504"/>
            <a:ext cx="148309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all" spc="0" normalizeH="0" baseline="0" noProof="0" dirty="0" err="1">
                <a:ln>
                  <a:noFill/>
                </a:ln>
                <a:solidFill>
                  <a:prstClr val="white"/>
                </a:solidFill>
                <a:effectLst/>
                <a:uLnTx/>
                <a:uFillTx/>
                <a:latin typeface="Lucida Console" panose="020B0609040504020204" pitchFamily="49" charset="0"/>
                <a:ea typeface="+mn-ea"/>
                <a:cs typeface="+mn-cs"/>
              </a:rPr>
              <a:t>provid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B86FC71-3115-4584-A860-10782E214736}"/>
              </a:ext>
            </a:extLst>
          </p:cNvPr>
          <p:cNvSpPr/>
          <p:nvPr/>
        </p:nvSpPr>
        <p:spPr>
          <a:xfrm>
            <a:off x="9364017" y="4448280"/>
            <a:ext cx="213231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all" spc="0" normalizeH="0" baseline="0" noProof="0" dirty="0" err="1">
                <a:ln>
                  <a:noFill/>
                </a:ln>
                <a:solidFill>
                  <a:prstClr val="white"/>
                </a:solidFill>
                <a:effectLst/>
                <a:uLnTx/>
                <a:uFillTx/>
                <a:latin typeface="Lucida Console" panose="020B0609040504020204" pitchFamily="49" charset="0"/>
                <a:ea typeface="+mn-ea"/>
                <a:cs typeface="+mn-cs"/>
              </a:rPr>
              <a:t>communiti</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505FFEA0-C7FF-44A2-9D76-EEF98D6AE478}"/>
              </a:ext>
            </a:extLst>
          </p:cNvPr>
          <p:cNvSpPr/>
          <p:nvPr/>
        </p:nvSpPr>
        <p:spPr>
          <a:xfrm>
            <a:off x="6716525" y="5765474"/>
            <a:ext cx="148309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all" spc="0" normalizeH="0" baseline="0" noProof="0" dirty="0" err="1">
                <a:ln>
                  <a:noFill/>
                </a:ln>
                <a:solidFill>
                  <a:prstClr val="white"/>
                </a:solidFill>
                <a:effectLst/>
                <a:uLnTx/>
                <a:uFillTx/>
                <a:latin typeface="Lucida Console" panose="020B0609040504020204" pitchFamily="49" charset="0"/>
                <a:ea typeface="+mn-ea"/>
                <a:cs typeface="+mn-cs"/>
              </a:rPr>
              <a:t>servic</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4203E271-0A3D-4306-800F-81EE627F07E5}"/>
              </a:ext>
            </a:extLst>
          </p:cNvPr>
          <p:cNvSpPr/>
          <p:nvPr/>
        </p:nvSpPr>
        <p:spPr>
          <a:xfrm>
            <a:off x="4521405" y="5066926"/>
            <a:ext cx="130783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all" spc="0" normalizeH="0" baseline="0" noProof="0" dirty="0" err="1">
                <a:ln>
                  <a:noFill/>
                </a:ln>
                <a:solidFill>
                  <a:prstClr val="white"/>
                </a:solidFill>
                <a:effectLst/>
                <a:uLnTx/>
                <a:uFillTx/>
                <a:latin typeface="Lucida Console" panose="020B0609040504020204" pitchFamily="49" charset="0"/>
                <a:ea typeface="+mn-ea"/>
                <a:cs typeface="+mn-cs"/>
              </a:rPr>
              <a:t>emerg</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E97B08E7-2FB7-46A3-A209-79639B30D458}"/>
              </a:ext>
            </a:extLst>
          </p:cNvPr>
          <p:cNvSpPr/>
          <p:nvPr/>
        </p:nvSpPr>
        <p:spPr>
          <a:xfrm>
            <a:off x="6824728" y="4718272"/>
            <a:ext cx="126669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all" spc="0" normalizeH="0" baseline="0" noProof="0" dirty="0">
                <a:ln>
                  <a:noFill/>
                </a:ln>
                <a:solidFill>
                  <a:prstClr val="white"/>
                </a:solidFill>
                <a:effectLst/>
                <a:uLnTx/>
                <a:uFillTx/>
                <a:latin typeface="Lucida Console" panose="020B0609040504020204" pitchFamily="49" charset="0"/>
                <a:ea typeface="+mn-ea"/>
                <a:cs typeface="+mn-cs"/>
              </a:rPr>
              <a:t>medic</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6" name="Straight Connector 25">
            <a:extLst>
              <a:ext uri="{FF2B5EF4-FFF2-40B4-BE49-F238E27FC236}">
                <a16:creationId xmlns:a16="http://schemas.microsoft.com/office/drawing/2014/main" id="{1F47B6BA-11C0-4588-87AE-4A8BA8860335}"/>
              </a:ext>
            </a:extLst>
          </p:cNvPr>
          <p:cNvCxnSpPr>
            <a:cxnSpLocks/>
            <a:stCxn id="6" idx="3"/>
            <a:endCxn id="20" idx="1"/>
          </p:cNvCxnSpPr>
          <p:nvPr/>
        </p:nvCxnSpPr>
        <p:spPr>
          <a:xfrm>
            <a:off x="3723881" y="5072018"/>
            <a:ext cx="797524" cy="256518"/>
          </a:xfrm>
          <a:prstGeom prst="line">
            <a:avLst/>
          </a:prstGeom>
          <a:ln w="38100">
            <a:solidFill>
              <a:schemeClr val="bg1"/>
            </a:solidFill>
          </a:ln>
        </p:spPr>
        <p:style>
          <a:lnRef idx="3">
            <a:schemeClr val="accent3"/>
          </a:lnRef>
          <a:fillRef idx="0">
            <a:schemeClr val="accent3"/>
          </a:fillRef>
          <a:effectRef idx="2">
            <a:schemeClr val="accent3"/>
          </a:effectRef>
          <a:fontRef idx="minor">
            <a:schemeClr val="tx1"/>
          </a:fontRef>
        </p:style>
      </p:cxnSp>
      <p:cxnSp>
        <p:nvCxnSpPr>
          <p:cNvPr id="29" name="Straight Connector 28">
            <a:extLst>
              <a:ext uri="{FF2B5EF4-FFF2-40B4-BE49-F238E27FC236}">
                <a16:creationId xmlns:a16="http://schemas.microsoft.com/office/drawing/2014/main" id="{41A71206-D722-454D-A0B8-4F3177A192BD}"/>
              </a:ext>
            </a:extLst>
          </p:cNvPr>
          <p:cNvCxnSpPr>
            <a:cxnSpLocks/>
            <a:stCxn id="6" idx="2"/>
            <a:endCxn id="8" idx="0"/>
          </p:cNvCxnSpPr>
          <p:nvPr/>
        </p:nvCxnSpPr>
        <p:spPr>
          <a:xfrm>
            <a:off x="3198737" y="5333628"/>
            <a:ext cx="0" cy="431846"/>
          </a:xfrm>
          <a:prstGeom prst="line">
            <a:avLst/>
          </a:prstGeom>
          <a:ln w="38100">
            <a:solidFill>
              <a:schemeClr val="bg1"/>
            </a:solidFill>
          </a:ln>
        </p:spPr>
        <p:style>
          <a:lnRef idx="3">
            <a:schemeClr val="accent3"/>
          </a:lnRef>
          <a:fillRef idx="0">
            <a:schemeClr val="accent3"/>
          </a:fillRef>
          <a:effectRef idx="2">
            <a:schemeClr val="accent3"/>
          </a:effectRef>
          <a:fontRef idx="minor">
            <a:schemeClr val="tx1"/>
          </a:fontRef>
        </p:style>
      </p:cxnSp>
      <p:cxnSp>
        <p:nvCxnSpPr>
          <p:cNvPr id="45" name="Straight Connector 44">
            <a:extLst>
              <a:ext uri="{FF2B5EF4-FFF2-40B4-BE49-F238E27FC236}">
                <a16:creationId xmlns:a16="http://schemas.microsoft.com/office/drawing/2014/main" id="{95180A7E-A852-4651-8E39-EE07793A3484}"/>
              </a:ext>
            </a:extLst>
          </p:cNvPr>
          <p:cNvCxnSpPr>
            <a:cxnSpLocks/>
            <a:stCxn id="12" idx="2"/>
            <a:endCxn id="22" idx="0"/>
          </p:cNvCxnSpPr>
          <p:nvPr/>
        </p:nvCxnSpPr>
        <p:spPr>
          <a:xfrm>
            <a:off x="7458075" y="4019724"/>
            <a:ext cx="0" cy="698548"/>
          </a:xfrm>
          <a:prstGeom prst="line">
            <a:avLst/>
          </a:prstGeom>
          <a:ln w="38100">
            <a:solidFill>
              <a:schemeClr val="bg1"/>
            </a:solidFill>
          </a:ln>
        </p:spPr>
        <p:style>
          <a:lnRef idx="3">
            <a:schemeClr val="accent3"/>
          </a:lnRef>
          <a:fillRef idx="0">
            <a:schemeClr val="accent3"/>
          </a:fillRef>
          <a:effectRef idx="2">
            <a:schemeClr val="accent3"/>
          </a:effectRef>
          <a:fontRef idx="minor">
            <a:schemeClr val="tx1"/>
          </a:fontRef>
        </p:style>
      </p:cxnSp>
      <p:cxnSp>
        <p:nvCxnSpPr>
          <p:cNvPr id="48" name="Straight Connector 47">
            <a:extLst>
              <a:ext uri="{FF2B5EF4-FFF2-40B4-BE49-F238E27FC236}">
                <a16:creationId xmlns:a16="http://schemas.microsoft.com/office/drawing/2014/main" id="{FBED637C-4987-408C-92DF-512965FEAEAB}"/>
              </a:ext>
            </a:extLst>
          </p:cNvPr>
          <p:cNvCxnSpPr>
            <a:cxnSpLocks/>
            <a:stCxn id="20" idx="3"/>
            <a:endCxn id="22" idx="1"/>
          </p:cNvCxnSpPr>
          <p:nvPr/>
        </p:nvCxnSpPr>
        <p:spPr>
          <a:xfrm flipV="1">
            <a:off x="5829244" y="4979882"/>
            <a:ext cx="995484" cy="348654"/>
          </a:xfrm>
          <a:prstGeom prst="line">
            <a:avLst/>
          </a:prstGeom>
          <a:ln w="38100">
            <a:solidFill>
              <a:schemeClr val="bg1"/>
            </a:solidFill>
          </a:ln>
        </p:spPr>
        <p:style>
          <a:lnRef idx="3">
            <a:schemeClr val="accent3"/>
          </a:lnRef>
          <a:fillRef idx="0">
            <a:schemeClr val="accent3"/>
          </a:fillRef>
          <a:effectRef idx="2">
            <a:schemeClr val="accent3"/>
          </a:effectRef>
          <a:fontRef idx="minor">
            <a:schemeClr val="tx1"/>
          </a:fontRef>
        </p:style>
      </p:cxnSp>
      <p:cxnSp>
        <p:nvCxnSpPr>
          <p:cNvPr id="52" name="Straight Connector 51">
            <a:extLst>
              <a:ext uri="{FF2B5EF4-FFF2-40B4-BE49-F238E27FC236}">
                <a16:creationId xmlns:a16="http://schemas.microsoft.com/office/drawing/2014/main" id="{28C1317D-0384-4E93-8D46-131A62663AF5}"/>
              </a:ext>
            </a:extLst>
          </p:cNvPr>
          <p:cNvCxnSpPr>
            <a:cxnSpLocks/>
            <a:stCxn id="16" idx="0"/>
            <a:endCxn id="22" idx="2"/>
          </p:cNvCxnSpPr>
          <p:nvPr/>
        </p:nvCxnSpPr>
        <p:spPr>
          <a:xfrm flipV="1">
            <a:off x="7458074" y="5241492"/>
            <a:ext cx="1" cy="523982"/>
          </a:xfrm>
          <a:prstGeom prst="line">
            <a:avLst/>
          </a:prstGeom>
          <a:ln w="38100">
            <a:solidFill>
              <a:schemeClr val="bg1"/>
            </a:solidFill>
          </a:ln>
        </p:spPr>
        <p:style>
          <a:lnRef idx="3">
            <a:schemeClr val="accent3"/>
          </a:lnRef>
          <a:fillRef idx="0">
            <a:schemeClr val="accent3"/>
          </a:fillRef>
          <a:effectRef idx="2">
            <a:schemeClr val="accent3"/>
          </a:effectRef>
          <a:fontRef idx="minor">
            <a:schemeClr val="tx1"/>
          </a:fontRef>
        </p:style>
      </p:cxnSp>
      <p:cxnSp>
        <p:nvCxnSpPr>
          <p:cNvPr id="55" name="Straight Connector 54">
            <a:extLst>
              <a:ext uri="{FF2B5EF4-FFF2-40B4-BE49-F238E27FC236}">
                <a16:creationId xmlns:a16="http://schemas.microsoft.com/office/drawing/2014/main" id="{F79D5690-3124-49A9-A985-CB5A0E91BC3B}"/>
              </a:ext>
            </a:extLst>
          </p:cNvPr>
          <p:cNvCxnSpPr>
            <a:cxnSpLocks/>
            <a:stCxn id="20" idx="3"/>
            <a:endCxn id="16" idx="1"/>
          </p:cNvCxnSpPr>
          <p:nvPr/>
        </p:nvCxnSpPr>
        <p:spPr>
          <a:xfrm>
            <a:off x="5829244" y="5328536"/>
            <a:ext cx="887281" cy="698548"/>
          </a:xfrm>
          <a:prstGeom prst="line">
            <a:avLst/>
          </a:prstGeom>
          <a:ln w="38100">
            <a:solidFill>
              <a:schemeClr val="bg1"/>
            </a:solidFill>
          </a:ln>
        </p:spPr>
        <p:style>
          <a:lnRef idx="3">
            <a:schemeClr val="accent3"/>
          </a:lnRef>
          <a:fillRef idx="0">
            <a:schemeClr val="accent3"/>
          </a:fillRef>
          <a:effectRef idx="2">
            <a:schemeClr val="accent3"/>
          </a:effectRef>
          <a:fontRef idx="minor">
            <a:schemeClr val="tx1"/>
          </a:fontRef>
        </p:style>
      </p:cxnSp>
      <p:cxnSp>
        <p:nvCxnSpPr>
          <p:cNvPr id="58" name="Straight Connector 57">
            <a:extLst>
              <a:ext uri="{FF2B5EF4-FFF2-40B4-BE49-F238E27FC236}">
                <a16:creationId xmlns:a16="http://schemas.microsoft.com/office/drawing/2014/main" id="{289A0C08-90D2-4944-BFC0-2D404B5EDC21}"/>
              </a:ext>
            </a:extLst>
          </p:cNvPr>
          <p:cNvCxnSpPr>
            <a:cxnSpLocks/>
            <a:stCxn id="14" idx="2"/>
            <a:endCxn id="10" idx="0"/>
          </p:cNvCxnSpPr>
          <p:nvPr/>
        </p:nvCxnSpPr>
        <p:spPr>
          <a:xfrm flipH="1">
            <a:off x="9969945" y="4971500"/>
            <a:ext cx="460230" cy="793974"/>
          </a:xfrm>
          <a:prstGeom prst="line">
            <a:avLst/>
          </a:prstGeom>
          <a:ln w="38100">
            <a:solidFill>
              <a:schemeClr val="bg1"/>
            </a:solidFill>
          </a:ln>
        </p:spPr>
        <p:style>
          <a:lnRef idx="3">
            <a:schemeClr val="accent3"/>
          </a:lnRef>
          <a:fillRef idx="0">
            <a:schemeClr val="accent3"/>
          </a:fillRef>
          <a:effectRef idx="2">
            <a:schemeClr val="accent3"/>
          </a:effectRef>
          <a:fontRef idx="minor">
            <a:schemeClr val="tx1"/>
          </a:fontRef>
        </p:style>
      </p:cxnSp>
      <p:cxnSp>
        <p:nvCxnSpPr>
          <p:cNvPr id="61" name="Straight Connector 60">
            <a:extLst>
              <a:ext uri="{FF2B5EF4-FFF2-40B4-BE49-F238E27FC236}">
                <a16:creationId xmlns:a16="http://schemas.microsoft.com/office/drawing/2014/main" id="{21FF28B3-2DC7-4858-823C-FEBC7816CE5D}"/>
              </a:ext>
            </a:extLst>
          </p:cNvPr>
          <p:cNvCxnSpPr>
            <a:cxnSpLocks/>
            <a:stCxn id="16" idx="3"/>
            <a:endCxn id="10" idx="1"/>
          </p:cNvCxnSpPr>
          <p:nvPr/>
        </p:nvCxnSpPr>
        <p:spPr>
          <a:xfrm>
            <a:off x="8199623" y="6027084"/>
            <a:ext cx="1028773" cy="0"/>
          </a:xfrm>
          <a:prstGeom prst="line">
            <a:avLst/>
          </a:prstGeom>
          <a:ln w="38100">
            <a:solidFill>
              <a:schemeClr val="bg1"/>
            </a:solidFill>
          </a:ln>
        </p:spPr>
        <p:style>
          <a:lnRef idx="3">
            <a:schemeClr val="accent3"/>
          </a:lnRef>
          <a:fillRef idx="0">
            <a:schemeClr val="accent3"/>
          </a:fillRef>
          <a:effectRef idx="2">
            <a:schemeClr val="accent3"/>
          </a:effectRef>
          <a:fontRef idx="minor">
            <a:schemeClr val="tx1"/>
          </a:fontRef>
        </p:style>
      </p:cxnSp>
      <p:cxnSp>
        <p:nvCxnSpPr>
          <p:cNvPr id="111" name="Straight Arrow Connector 110">
            <a:extLst>
              <a:ext uri="{FF2B5EF4-FFF2-40B4-BE49-F238E27FC236}">
                <a16:creationId xmlns:a16="http://schemas.microsoft.com/office/drawing/2014/main" id="{0F069938-CFDE-4DBC-8CE5-C7E093AF19AD}"/>
              </a:ext>
            </a:extLst>
          </p:cNvPr>
          <p:cNvCxnSpPr>
            <a:cxnSpLocks/>
          </p:cNvCxnSpPr>
          <p:nvPr/>
        </p:nvCxnSpPr>
        <p:spPr>
          <a:xfrm>
            <a:off x="5251939" y="1424918"/>
            <a:ext cx="1154611" cy="0"/>
          </a:xfrm>
          <a:prstGeom prst="straightConnector1">
            <a:avLst/>
          </a:prstGeom>
          <a:ln w="57150">
            <a:solidFill>
              <a:schemeClr val="accent4">
                <a:lumMod val="75000"/>
              </a:schemeClr>
            </a:solidFill>
            <a:tailEnd type="triangle"/>
          </a:ln>
        </p:spPr>
        <p:style>
          <a:lnRef idx="3">
            <a:schemeClr val="accent3"/>
          </a:lnRef>
          <a:fillRef idx="0">
            <a:schemeClr val="accent3"/>
          </a:fillRef>
          <a:effectRef idx="2">
            <a:schemeClr val="accent3"/>
          </a:effectRef>
          <a:fontRef idx="minor">
            <a:schemeClr val="tx1"/>
          </a:fontRef>
        </p:style>
      </p:cxnSp>
      <p:sp>
        <p:nvSpPr>
          <p:cNvPr id="113" name="Rectangle 112">
            <a:extLst>
              <a:ext uri="{FF2B5EF4-FFF2-40B4-BE49-F238E27FC236}">
                <a16:creationId xmlns:a16="http://schemas.microsoft.com/office/drawing/2014/main" id="{D9603F4D-B35A-4376-9A41-07B40DD28AF6}"/>
              </a:ext>
            </a:extLst>
          </p:cNvPr>
          <p:cNvSpPr/>
          <p:nvPr/>
        </p:nvSpPr>
        <p:spPr>
          <a:xfrm>
            <a:off x="445258" y="2988155"/>
            <a:ext cx="445666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600" b="0" i="0" u="none" strike="noStrike" kern="1200" cap="none" spc="0" normalizeH="0" baseline="0" noProof="0" dirty="0">
                <a:ln>
                  <a:noFill/>
                </a:ln>
                <a:solidFill>
                  <a:schemeClr val="accent4">
                    <a:lumMod val="75000"/>
                  </a:schemeClr>
                </a:solidFill>
                <a:effectLst/>
                <a:uLnTx/>
                <a:uFillTx/>
                <a:latin typeface="Century Gothic" panose="020B0502020202020204" pitchFamily="34" charset="0"/>
                <a:ea typeface="+mn-ea"/>
                <a:cs typeface="+mn-cs"/>
              </a:rPr>
              <a:t>Semantic Networks</a:t>
            </a:r>
            <a:endParaRPr kumimoji="0" lang="en-US" sz="2400" b="0" i="0" u="none" strike="noStrike" kern="1200" cap="none" spc="0" normalizeH="0" baseline="0" noProof="0" dirty="0">
              <a:ln>
                <a:noFill/>
              </a:ln>
              <a:solidFill>
                <a:schemeClr val="accent4">
                  <a:lumMod val="75000"/>
                </a:schemeClr>
              </a:solidFill>
              <a:effectLst/>
              <a:uLnTx/>
              <a:uFillTx/>
              <a:latin typeface="Century Gothic" panose="020B0502020202020204" pitchFamily="34" charset="0"/>
              <a:ea typeface="+mn-ea"/>
              <a:cs typeface="+mn-cs"/>
            </a:endParaRPr>
          </a:p>
        </p:txBody>
      </p:sp>
      <p:sp>
        <p:nvSpPr>
          <p:cNvPr id="23" name="Rectangle 22">
            <a:extLst>
              <a:ext uri="{FF2B5EF4-FFF2-40B4-BE49-F238E27FC236}">
                <a16:creationId xmlns:a16="http://schemas.microsoft.com/office/drawing/2014/main" id="{660DD719-5BE7-465E-85F3-E267C42CAE8C}"/>
              </a:ext>
            </a:extLst>
          </p:cNvPr>
          <p:cNvSpPr/>
          <p:nvPr/>
        </p:nvSpPr>
        <p:spPr>
          <a:xfrm>
            <a:off x="445258" y="111175"/>
            <a:ext cx="2127505"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accent4">
                    <a:lumMod val="75000"/>
                  </a:schemeClr>
                </a:solidFill>
                <a:effectLst/>
                <a:uLnTx/>
                <a:uFillTx/>
                <a:latin typeface="Century Gothic" panose="020B0502020202020204" pitchFamily="34" charset="0"/>
                <a:ea typeface="+mn-ea"/>
                <a:cs typeface="+mn-cs"/>
              </a:rPr>
              <a:t>Raw text</a:t>
            </a:r>
            <a:endParaRPr kumimoji="0" lang="en-US" sz="2400" b="0" i="0" u="none" strike="noStrike" kern="1200" cap="none" spc="0" normalizeH="0" baseline="0" noProof="0" dirty="0">
              <a:ln>
                <a:noFill/>
              </a:ln>
              <a:solidFill>
                <a:schemeClr val="accent4">
                  <a:lumMod val="75000"/>
                </a:schemeClr>
              </a:solidFill>
              <a:effectLst/>
              <a:uLnTx/>
              <a:uFillTx/>
              <a:latin typeface="Century Gothic" panose="020B0502020202020204" pitchFamily="34" charset="0"/>
              <a:ea typeface="+mn-ea"/>
              <a:cs typeface="+mn-cs"/>
            </a:endParaRPr>
          </a:p>
        </p:txBody>
      </p:sp>
      <p:sp>
        <p:nvSpPr>
          <p:cNvPr id="24" name="Rectangle 23">
            <a:extLst>
              <a:ext uri="{FF2B5EF4-FFF2-40B4-BE49-F238E27FC236}">
                <a16:creationId xmlns:a16="http://schemas.microsoft.com/office/drawing/2014/main" id="{EB66DB81-D25A-41C5-A7E4-21F505309EEC}"/>
              </a:ext>
            </a:extLst>
          </p:cNvPr>
          <p:cNvSpPr/>
          <p:nvPr/>
        </p:nvSpPr>
        <p:spPr>
          <a:xfrm>
            <a:off x="6846165" y="115242"/>
            <a:ext cx="336662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accent4">
                    <a:lumMod val="75000"/>
                  </a:schemeClr>
                </a:solidFill>
                <a:effectLst/>
                <a:uLnTx/>
                <a:uFillTx/>
                <a:latin typeface="Century Gothic" panose="020B0502020202020204" pitchFamily="34" charset="0"/>
                <a:ea typeface="+mn-ea"/>
                <a:cs typeface="+mn-cs"/>
              </a:rPr>
              <a:t>Tokenized text</a:t>
            </a:r>
            <a:endParaRPr kumimoji="0" lang="en-US" sz="2400" b="0" i="0" u="none" strike="noStrike" kern="1200" cap="none" spc="0" normalizeH="0" baseline="0" noProof="0" dirty="0">
              <a:ln>
                <a:noFill/>
              </a:ln>
              <a:solidFill>
                <a:schemeClr val="accent4">
                  <a:lumMod val="75000"/>
                </a:scheme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2434866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DD4DA2-4FBE-4694-B57B-F9990517B43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148" name="Picture 4"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t="1383" b="1"/>
          <a:stretch/>
        </p:blipFill>
        <p:spPr bwMode="auto">
          <a:xfrm>
            <a:off x="3234678" y="136525"/>
            <a:ext cx="8559215" cy="62537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88E7648-440E-40BC-899B-1AE029818199}"/>
              </a:ext>
            </a:extLst>
          </p:cNvPr>
          <p:cNvSpPr/>
          <p:nvPr/>
        </p:nvSpPr>
        <p:spPr>
          <a:xfrm>
            <a:off x="193331" y="467754"/>
            <a:ext cx="3109705" cy="175432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solidFill>
                  <a:schemeClr val="accent4">
                    <a:lumMod val="75000"/>
                  </a:schemeClr>
                </a:solidFill>
                <a:latin typeface="Century Gothic" panose="020B0502020202020204" pitchFamily="34" charset="0"/>
              </a:rPr>
              <a:t>Document Frequency Matrix (DFM)</a:t>
            </a:r>
            <a:endParaRPr kumimoji="0" lang="en-US" sz="2400" b="0" i="0" u="none" strike="noStrike" kern="1200" cap="none" spc="0" normalizeH="0" baseline="0" noProof="0" dirty="0">
              <a:ln>
                <a:noFill/>
              </a:ln>
              <a:solidFill>
                <a:schemeClr val="accent4">
                  <a:lumMod val="75000"/>
                </a:scheme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103762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p 1">
            <a:extLst>
              <a:ext uri="{FF2B5EF4-FFF2-40B4-BE49-F238E27FC236}">
                <a16:creationId xmlns:a16="http://schemas.microsoft.com/office/drawing/2014/main" id="{0F2D70C1-AF14-4CA8-9E97-A9CF25F73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433" y="1836117"/>
            <a:ext cx="3353837" cy="390422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D6DB6F9-0355-4D36-A344-6F20475AC011}"/>
              </a:ext>
            </a:extLst>
          </p:cNvPr>
          <p:cNvSpPr/>
          <p:nvPr/>
        </p:nvSpPr>
        <p:spPr>
          <a:xfrm>
            <a:off x="943831" y="150531"/>
            <a:ext cx="10304337" cy="1015663"/>
          </a:xfrm>
          <a:prstGeom prst="rect">
            <a:avLst/>
          </a:prstGeom>
        </p:spPr>
        <p:txBody>
          <a:bodyPr wrap="square">
            <a:spAutoFit/>
          </a:bodyPr>
          <a:lstStyle/>
          <a:p>
            <a:pPr algn="ctr"/>
            <a:r>
              <a:rPr lang="en-US" sz="6000" dirty="0">
                <a:solidFill>
                  <a:schemeClr val="accent4">
                    <a:lumMod val="50000"/>
                  </a:schemeClr>
                </a:solidFill>
                <a:latin typeface="Atlas Grotesk Web"/>
              </a:rPr>
              <a:t>text as data</a:t>
            </a:r>
            <a:endParaRPr lang="en-US" sz="6000" dirty="0">
              <a:solidFill>
                <a:schemeClr val="accent4">
                  <a:lumMod val="50000"/>
                </a:schemeClr>
              </a:solidFill>
            </a:endParaRPr>
          </a:p>
        </p:txBody>
      </p:sp>
      <p:sp>
        <p:nvSpPr>
          <p:cNvPr id="2" name="Oval 1">
            <a:extLst>
              <a:ext uri="{FF2B5EF4-FFF2-40B4-BE49-F238E27FC236}">
                <a16:creationId xmlns:a16="http://schemas.microsoft.com/office/drawing/2014/main" id="{6108FCD3-1D36-4B74-AE2E-B127D40268FC}"/>
              </a:ext>
            </a:extLst>
          </p:cNvPr>
          <p:cNvSpPr/>
          <p:nvPr/>
        </p:nvSpPr>
        <p:spPr>
          <a:xfrm>
            <a:off x="4152122" y="2971800"/>
            <a:ext cx="2024743" cy="914400"/>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rPr>
              <a:t>pre-process</a:t>
            </a:r>
          </a:p>
        </p:txBody>
      </p:sp>
      <p:sp>
        <p:nvSpPr>
          <p:cNvPr id="5" name="Arrow: Right 4">
            <a:extLst>
              <a:ext uri="{FF2B5EF4-FFF2-40B4-BE49-F238E27FC236}">
                <a16:creationId xmlns:a16="http://schemas.microsoft.com/office/drawing/2014/main" id="{9736CAE5-0A98-48B4-9CC6-B95D9EE4AF2F}"/>
              </a:ext>
            </a:extLst>
          </p:cNvPr>
          <p:cNvSpPr/>
          <p:nvPr/>
        </p:nvSpPr>
        <p:spPr>
          <a:xfrm>
            <a:off x="6520543" y="2971801"/>
            <a:ext cx="1679512" cy="914399"/>
          </a:xfrm>
          <a:prstGeom prst="rightArrow">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rPr>
              <a:t>transform</a:t>
            </a:r>
          </a:p>
        </p:txBody>
      </p:sp>
      <p:sp>
        <p:nvSpPr>
          <p:cNvPr id="6" name="TextBox 5">
            <a:extLst>
              <a:ext uri="{FF2B5EF4-FFF2-40B4-BE49-F238E27FC236}">
                <a16:creationId xmlns:a16="http://schemas.microsoft.com/office/drawing/2014/main" id="{9818EAB5-27C5-414F-ACDD-1407283EA534}"/>
              </a:ext>
            </a:extLst>
          </p:cNvPr>
          <p:cNvSpPr txBox="1"/>
          <p:nvPr/>
        </p:nvSpPr>
        <p:spPr>
          <a:xfrm>
            <a:off x="1113968" y="1189786"/>
            <a:ext cx="1714765" cy="646331"/>
          </a:xfrm>
          <a:prstGeom prst="rect">
            <a:avLst/>
          </a:prstGeom>
          <a:noFill/>
        </p:spPr>
        <p:txBody>
          <a:bodyPr wrap="none" rtlCol="0">
            <a:spAutoFit/>
          </a:bodyPr>
          <a:lstStyle/>
          <a:p>
            <a:r>
              <a:rPr lang="en-US" sz="3600" dirty="0">
                <a:solidFill>
                  <a:schemeClr val="accent1">
                    <a:lumMod val="75000"/>
                  </a:schemeClr>
                </a:solidFill>
              </a:rPr>
              <a:t>raw text</a:t>
            </a:r>
          </a:p>
        </p:txBody>
      </p:sp>
      <p:pic>
        <p:nvPicPr>
          <p:cNvPr id="2052" name="Picture 4">
            <a:extLst>
              <a:ext uri="{FF2B5EF4-FFF2-40B4-BE49-F238E27FC236}">
                <a16:creationId xmlns:a16="http://schemas.microsoft.com/office/drawing/2014/main" id="{09297DC9-D404-4F07-ACCF-416BDF45A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048" y="2099388"/>
            <a:ext cx="3196990" cy="29220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E5882F-E29A-4E47-A9F7-9BFEBB8EEC31}"/>
              </a:ext>
            </a:extLst>
          </p:cNvPr>
          <p:cNvSpPr txBox="1"/>
          <p:nvPr/>
        </p:nvSpPr>
        <p:spPr>
          <a:xfrm>
            <a:off x="9198953" y="1143000"/>
            <a:ext cx="2049215" cy="830997"/>
          </a:xfrm>
          <a:prstGeom prst="rect">
            <a:avLst/>
          </a:prstGeom>
          <a:noFill/>
        </p:spPr>
        <p:txBody>
          <a:bodyPr wrap="none" rtlCol="0">
            <a:spAutoFit/>
          </a:bodyPr>
          <a:lstStyle/>
          <a:p>
            <a:r>
              <a:rPr lang="en-US" sz="4800" dirty="0">
                <a:solidFill>
                  <a:schemeClr val="accent1">
                    <a:lumMod val="75000"/>
                  </a:schemeClr>
                </a:solidFill>
              </a:rPr>
              <a:t>analyze</a:t>
            </a:r>
          </a:p>
        </p:txBody>
      </p:sp>
      <p:sp>
        <p:nvSpPr>
          <p:cNvPr id="10" name="Rectangle 9">
            <a:extLst>
              <a:ext uri="{FF2B5EF4-FFF2-40B4-BE49-F238E27FC236}">
                <a16:creationId xmlns:a16="http://schemas.microsoft.com/office/drawing/2014/main" id="{A3B0444F-0C9B-46F3-94FA-AD9B6F2175E4}"/>
              </a:ext>
            </a:extLst>
          </p:cNvPr>
          <p:cNvSpPr/>
          <p:nvPr/>
        </p:nvSpPr>
        <p:spPr>
          <a:xfrm>
            <a:off x="9001967" y="5292911"/>
            <a:ext cx="3190033" cy="1323439"/>
          </a:xfrm>
          <a:prstGeom prst="rect">
            <a:avLst/>
          </a:prstGeom>
        </p:spPr>
        <p:txBody>
          <a:bodyPr wrap="square">
            <a:spAutoFit/>
          </a:bodyPr>
          <a:lstStyle/>
          <a:p>
            <a:pPr marL="457200" marR="0" lvl="0" indent="-457200" algn="l" defTabSz="914400" rtl="0" eaLnBrk="1" fontAlgn="auto" latinLnBrk="0" hangingPunct="1">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accent4">
                    <a:lumMod val="50000"/>
                  </a:schemeClr>
                </a:solidFill>
                <a:effectLst/>
                <a:uLnTx/>
                <a:uFillTx/>
                <a:latin typeface="Calibri" panose="020F0502020204030204"/>
                <a:ea typeface="+mn-ea"/>
                <a:cs typeface="+mn-cs"/>
              </a:rPr>
              <a:t>Content analysis</a:t>
            </a:r>
          </a:p>
          <a:p>
            <a:pPr marL="457200" marR="0" lvl="0" indent="-457200" algn="l" defTabSz="914400" rtl="0" eaLnBrk="1" fontAlgn="auto" latinLnBrk="0" hangingPunct="1">
              <a:spcBef>
                <a:spcPts val="0"/>
              </a:spcBef>
              <a:spcAft>
                <a:spcPts val="0"/>
              </a:spcAft>
              <a:buClrTx/>
              <a:buSzTx/>
              <a:buFont typeface="Arial" panose="020B0604020202020204" pitchFamily="34" charset="0"/>
              <a:buChar char="•"/>
              <a:tabLst/>
              <a:defRPr/>
            </a:pPr>
            <a:r>
              <a:rPr lang="en-US" sz="1600" dirty="0">
                <a:solidFill>
                  <a:schemeClr val="accent4">
                    <a:lumMod val="50000"/>
                  </a:schemeClr>
                </a:solidFill>
                <a:latin typeface="Calibri" panose="020F0502020204030204"/>
              </a:rPr>
              <a:t>Sentiment analysis</a:t>
            </a:r>
            <a:endParaRPr kumimoji="0" lang="en-US" sz="1600" b="0" i="0" u="none" strike="noStrike" kern="1200" cap="none" spc="0" normalizeH="0" baseline="0" noProof="0" dirty="0">
              <a:ln>
                <a:noFill/>
              </a:ln>
              <a:solidFill>
                <a:schemeClr val="accent4">
                  <a:lumMod val="50000"/>
                </a:schemeClr>
              </a:solidFill>
              <a:effectLst/>
              <a:uLnTx/>
              <a:uFillTx/>
              <a:latin typeface="Calibri" panose="020F0502020204030204"/>
              <a:ea typeface="+mn-ea"/>
              <a:cs typeface="+mn-cs"/>
            </a:endParaRPr>
          </a:p>
          <a:p>
            <a:pPr marL="457200" marR="0" lvl="0" indent="-457200" algn="l" defTabSz="914400" rtl="0" eaLnBrk="1" fontAlgn="auto" latinLnBrk="0" hangingPunct="1">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accent4">
                    <a:lumMod val="50000"/>
                  </a:schemeClr>
                </a:solidFill>
                <a:effectLst/>
                <a:uLnTx/>
                <a:uFillTx/>
                <a:latin typeface="Calibri" panose="020F0502020204030204"/>
                <a:ea typeface="+mn-ea"/>
                <a:cs typeface="+mn-cs"/>
              </a:rPr>
              <a:t>Semantic network analysis</a:t>
            </a:r>
          </a:p>
          <a:p>
            <a:pPr marL="457200" marR="0" lvl="0" indent="-457200" algn="l" defTabSz="914400" rtl="0" eaLnBrk="1" fontAlgn="auto" latinLnBrk="0" hangingPunct="1">
              <a:spcBef>
                <a:spcPts val="0"/>
              </a:spcBef>
              <a:spcAft>
                <a:spcPts val="0"/>
              </a:spcAft>
              <a:buClrTx/>
              <a:buSzTx/>
              <a:buFont typeface="Arial" panose="020B0604020202020204" pitchFamily="34" charset="0"/>
              <a:buChar char="•"/>
              <a:tabLst/>
              <a:defRPr/>
            </a:pPr>
            <a:r>
              <a:rPr lang="en-US" sz="1600" dirty="0">
                <a:solidFill>
                  <a:schemeClr val="accent4">
                    <a:lumMod val="50000"/>
                  </a:schemeClr>
                </a:solidFill>
                <a:latin typeface="Calibri" panose="020F0502020204030204"/>
              </a:rPr>
              <a:t>Bayesian classifiers </a:t>
            </a:r>
          </a:p>
          <a:p>
            <a:pPr marL="457200" marR="0" lvl="0" indent="-457200" algn="l" defTabSz="914400" rtl="0" eaLnBrk="1" fontAlgn="auto" latinLnBrk="0" hangingPunct="1">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chemeClr val="accent4">
                  <a:lumMod val="50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65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a:extLst>
              <a:ext uri="{FF2B5EF4-FFF2-40B4-BE49-F238E27FC236}">
                <a16:creationId xmlns:a16="http://schemas.microsoft.com/office/drawing/2014/main" id="{8873D7B4-3D25-4633-B25B-392FEAD2489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6619" y="-2093022"/>
            <a:ext cx="5527765" cy="98840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bortion, gun control: How special interest groups push legislation">
            <a:hlinkClick r:id="rId2"/>
            <a:extLst>
              <a:ext uri="{FF2B5EF4-FFF2-40B4-BE49-F238E27FC236}">
                <a16:creationId xmlns:a16="http://schemas.microsoft.com/office/drawing/2014/main" id="{671C7296-2E8D-4217-984D-BC78C9FBE39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714826"/>
            <a:ext cx="5685452" cy="1057303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08ACF20-6ACE-43A9-B40E-144B76533B92}"/>
              </a:ext>
            </a:extLst>
          </p:cNvPr>
          <p:cNvSpPr/>
          <p:nvPr/>
        </p:nvSpPr>
        <p:spPr>
          <a:xfrm>
            <a:off x="1041581" y="1657025"/>
            <a:ext cx="9404059" cy="2585323"/>
          </a:xfrm>
          <a:prstGeom prst="rect">
            <a:avLst/>
          </a:prstGeom>
        </p:spPr>
        <p:txBody>
          <a:bodyPr wrap="square">
            <a:spAutoFit/>
          </a:bodyPr>
          <a:lstStyle/>
          <a:p>
            <a:pPr algn="ctr"/>
            <a:r>
              <a:rPr lang="en-US" sz="5400" i="0" dirty="0">
                <a:solidFill>
                  <a:schemeClr val="accent4"/>
                </a:solidFill>
                <a:effectLst/>
                <a:latin typeface="Century Gothic" panose="020B0502020202020204" pitchFamily="34" charset="0"/>
              </a:rPr>
              <a:t>You elected them to write new laws. They’re letting corporations do it instead.</a:t>
            </a:r>
          </a:p>
        </p:txBody>
      </p:sp>
    </p:spTree>
    <p:extLst>
      <p:ext uri="{BB962C8B-B14F-4D97-AF65-F5344CB8AC3E}">
        <p14:creationId xmlns:p14="http://schemas.microsoft.com/office/powerpoint/2010/main" val="1729026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0D758D-4DA0-4D45-9B72-781191FBEBC1}"/>
              </a:ext>
            </a:extLst>
          </p:cNvPr>
          <p:cNvSpPr/>
          <p:nvPr/>
        </p:nvSpPr>
        <p:spPr>
          <a:xfrm>
            <a:off x="988104" y="2412317"/>
            <a:ext cx="5356624" cy="11837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BD5D91F2-092D-44F5-8DAB-B459FC4BD610}"/>
              </a:ext>
            </a:extLst>
          </p:cNvPr>
          <p:cNvGrpSpPr/>
          <p:nvPr/>
        </p:nvGrpSpPr>
        <p:grpSpPr>
          <a:xfrm>
            <a:off x="3239696" y="148501"/>
            <a:ext cx="10082306" cy="7086534"/>
            <a:chOff x="-949751" y="279135"/>
            <a:chExt cx="10082306" cy="7086534"/>
          </a:xfrm>
        </p:grpSpPr>
        <p:pic>
          <p:nvPicPr>
            <p:cNvPr id="5" name="Picture 2">
              <a:extLst>
                <a:ext uri="{FF2B5EF4-FFF2-40B4-BE49-F238E27FC236}">
                  <a16:creationId xmlns:a16="http://schemas.microsoft.com/office/drawing/2014/main" id="{3427A943-BA12-4635-962A-15E8C4EF47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986"/>
            <a:stretch/>
          </p:blipFill>
          <p:spPr bwMode="auto">
            <a:xfrm>
              <a:off x="-949751" y="3977433"/>
              <a:ext cx="10082306" cy="338823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817CAFD4-4EE2-43EF-BEDE-9F2B35753A18}"/>
                </a:ext>
              </a:extLst>
            </p:cNvPr>
            <p:cNvGrpSpPr/>
            <p:nvPr/>
          </p:nvGrpSpPr>
          <p:grpSpPr>
            <a:xfrm>
              <a:off x="2264828" y="279135"/>
              <a:ext cx="3885687" cy="3587255"/>
              <a:chOff x="2270949" y="866964"/>
              <a:chExt cx="3885687" cy="3587255"/>
            </a:xfrm>
          </p:grpSpPr>
          <p:sp>
            <p:nvSpPr>
              <p:cNvPr id="13" name="Rectangle 12">
                <a:extLst>
                  <a:ext uri="{FF2B5EF4-FFF2-40B4-BE49-F238E27FC236}">
                    <a16:creationId xmlns:a16="http://schemas.microsoft.com/office/drawing/2014/main" id="{CDABFE56-2CB4-4CB6-9EBB-B56531A18321}"/>
                  </a:ext>
                </a:extLst>
              </p:cNvPr>
              <p:cNvSpPr/>
              <p:nvPr/>
            </p:nvSpPr>
            <p:spPr>
              <a:xfrm>
                <a:off x="3864953" y="866964"/>
                <a:ext cx="871114" cy="197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AC371268-02C5-4078-9C5C-DA87616DD509}"/>
                  </a:ext>
                </a:extLst>
              </p:cNvPr>
              <p:cNvSpPr/>
              <p:nvPr/>
            </p:nvSpPr>
            <p:spPr>
              <a:xfrm>
                <a:off x="2270949" y="2037467"/>
                <a:ext cx="1210285" cy="824753"/>
              </a:xfrm>
              <a:prstGeom prst="ellipse">
                <a:avLst/>
              </a:prstGeom>
              <a:solidFill>
                <a:srgbClr val="2BA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BA568"/>
                    </a:solidFill>
                    <a:effectLst/>
                    <a:uLnTx/>
                    <a:uFillTx/>
                    <a:latin typeface="Calibri"/>
                    <a:ea typeface="+mn-ea"/>
                    <a:cs typeface="+mn-cs"/>
                  </a:rPr>
                  <a:t>2,141</a:t>
                </a:r>
              </a:p>
            </p:txBody>
          </p:sp>
          <p:sp>
            <p:nvSpPr>
              <p:cNvPr id="11" name="Oval 10">
                <a:extLst>
                  <a:ext uri="{FF2B5EF4-FFF2-40B4-BE49-F238E27FC236}">
                    <a16:creationId xmlns:a16="http://schemas.microsoft.com/office/drawing/2014/main" id="{50B30E04-5150-4D5A-A88D-891F8AFD277D}"/>
                  </a:ext>
                </a:extLst>
              </p:cNvPr>
              <p:cNvSpPr/>
              <p:nvPr/>
            </p:nvSpPr>
            <p:spPr>
              <a:xfrm>
                <a:off x="5033059" y="2016315"/>
                <a:ext cx="1123577" cy="824753"/>
              </a:xfrm>
              <a:prstGeom prst="ellipse">
                <a:avLst/>
              </a:prstGeom>
              <a:solidFill>
                <a:srgbClr val="2BA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A020F0"/>
                  </a:solidFill>
                  <a:effectLst/>
                  <a:uLnTx/>
                  <a:uFillTx/>
                  <a:latin typeface="Calibri"/>
                  <a:ea typeface="+mn-ea"/>
                  <a:cs typeface="+mn-cs"/>
                </a:endParaRPr>
              </a:p>
            </p:txBody>
          </p:sp>
          <p:cxnSp>
            <p:nvCxnSpPr>
              <p:cNvPr id="4" name="Straight Arrow Connector 3">
                <a:extLst>
                  <a:ext uri="{FF2B5EF4-FFF2-40B4-BE49-F238E27FC236}">
                    <a16:creationId xmlns:a16="http://schemas.microsoft.com/office/drawing/2014/main" id="{DC7611A0-1B3E-4000-8505-3DB5A00B526E}"/>
                  </a:ext>
                </a:extLst>
              </p:cNvPr>
              <p:cNvCxnSpPr>
                <a:cxnSpLocks/>
              </p:cNvCxnSpPr>
              <p:nvPr/>
            </p:nvCxnSpPr>
            <p:spPr>
              <a:xfrm>
                <a:off x="3864953" y="2398337"/>
                <a:ext cx="871114" cy="0"/>
              </a:xfrm>
              <a:prstGeom prst="straightConnector1">
                <a:avLst/>
              </a:prstGeom>
              <a:ln w="508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CFFE551-0D57-422D-A3E2-3BB753AB5E8D}"/>
                  </a:ext>
                </a:extLst>
              </p:cNvPr>
              <p:cNvSpPr txBox="1"/>
              <p:nvPr/>
            </p:nvSpPr>
            <p:spPr>
              <a:xfrm>
                <a:off x="2994177" y="3130780"/>
                <a:ext cx="2612665"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Euphemia" panose="020B0503040102020104" pitchFamily="34" charset="0"/>
                    <a:ea typeface="+mn-ea"/>
                    <a:cs typeface="+mn-cs"/>
                  </a:rPr>
                  <a:t>ARTS nonprofits</a:t>
                </a:r>
                <a:br>
                  <a:rPr kumimoji="0" lang="en-US" sz="2000" b="1" i="0" u="none" strike="noStrike" kern="1200" cap="none" spc="0" normalizeH="0" baseline="0" noProof="0" dirty="0">
                    <a:ln>
                      <a:noFill/>
                    </a:ln>
                    <a:solidFill>
                      <a:prstClr val="black">
                        <a:lumMod val="65000"/>
                        <a:lumOff val="35000"/>
                      </a:prstClr>
                    </a:solidFill>
                    <a:effectLst/>
                    <a:uLnTx/>
                    <a:uFillTx/>
                    <a:latin typeface="Euphemia" panose="020B0503040102020104" pitchFamily="34" charset="0"/>
                    <a:ea typeface="+mn-ea"/>
                    <a:cs typeface="+mn-cs"/>
                  </a:rPr>
                </a:br>
                <a:r>
                  <a:rPr kumimoji="0" lang="en-US" sz="2000" b="1" i="0" u="none" strike="noStrike" kern="1200" cap="none" spc="0" normalizeH="0" baseline="0" noProof="0" dirty="0">
                    <a:ln>
                      <a:noFill/>
                    </a:ln>
                    <a:solidFill>
                      <a:prstClr val="black">
                        <a:lumMod val="65000"/>
                        <a:lumOff val="35000"/>
                      </a:prstClr>
                    </a:solidFill>
                    <a:effectLst/>
                    <a:uLnTx/>
                    <a:uFillTx/>
                    <a:latin typeface="Euphemia" panose="020B0503040102020104" pitchFamily="34" charset="0"/>
                    <a:ea typeface="+mn-ea"/>
                    <a:cs typeface="+mn-cs"/>
                  </a:rPr>
                  <a:t>located in </a:t>
                </a:r>
                <a:br>
                  <a:rPr kumimoji="0" lang="en-US" sz="2000" b="1" i="0" u="none" strike="noStrike" kern="1200" cap="none" spc="0" normalizeH="0" baseline="0" noProof="0" dirty="0">
                    <a:ln>
                      <a:noFill/>
                    </a:ln>
                    <a:solidFill>
                      <a:prstClr val="black">
                        <a:lumMod val="65000"/>
                        <a:lumOff val="35000"/>
                      </a:prstClr>
                    </a:solidFill>
                    <a:effectLst/>
                    <a:uLnTx/>
                    <a:uFillTx/>
                    <a:latin typeface="Euphemia" panose="020B0503040102020104" pitchFamily="34" charset="0"/>
                    <a:ea typeface="+mn-ea"/>
                    <a:cs typeface="+mn-cs"/>
                  </a:rPr>
                </a:br>
                <a:r>
                  <a:rPr kumimoji="0" lang="en-US" sz="2000" b="1" i="0" u="none" strike="noStrike" kern="1200" cap="none" spc="0" normalizeH="0" baseline="0" noProof="0" dirty="0">
                    <a:ln>
                      <a:noFill/>
                    </a:ln>
                    <a:solidFill>
                      <a:prstClr val="black">
                        <a:lumMod val="65000"/>
                        <a:lumOff val="35000"/>
                      </a:prstClr>
                    </a:solidFill>
                    <a:effectLst/>
                    <a:uLnTx/>
                    <a:uFillTx/>
                    <a:latin typeface="Euphemia" panose="020B0503040102020104" pitchFamily="34" charset="0"/>
                    <a:ea typeface="+mn-ea"/>
                    <a:cs typeface="+mn-cs"/>
                  </a:rPr>
                  <a:t>low-income</a:t>
                </a:r>
                <a:br>
                  <a:rPr kumimoji="0" lang="en-US" sz="2000" b="1" i="0" u="none" strike="noStrike" kern="1200" cap="none" spc="0" normalizeH="0" baseline="0" noProof="0" dirty="0">
                    <a:ln>
                      <a:noFill/>
                    </a:ln>
                    <a:solidFill>
                      <a:prstClr val="black">
                        <a:lumMod val="65000"/>
                        <a:lumOff val="35000"/>
                      </a:prstClr>
                    </a:solidFill>
                    <a:effectLst/>
                    <a:uLnTx/>
                    <a:uFillTx/>
                    <a:latin typeface="Euphemia" panose="020B0503040102020104" pitchFamily="34" charset="0"/>
                    <a:ea typeface="+mn-ea"/>
                    <a:cs typeface="+mn-cs"/>
                  </a:rPr>
                </a:br>
                <a:r>
                  <a:rPr kumimoji="0" lang="en-US" sz="2000" b="1" i="0" u="none" strike="noStrike" kern="1200" cap="none" spc="0" normalizeH="0" baseline="0" noProof="0" dirty="0">
                    <a:ln>
                      <a:noFill/>
                    </a:ln>
                    <a:solidFill>
                      <a:prstClr val="black">
                        <a:lumMod val="65000"/>
                        <a:lumOff val="35000"/>
                      </a:prstClr>
                    </a:solidFill>
                    <a:effectLst/>
                    <a:uLnTx/>
                    <a:uFillTx/>
                    <a:latin typeface="Euphemia" panose="020B0503040102020104" pitchFamily="34" charset="0"/>
                    <a:ea typeface="+mn-ea"/>
                    <a:cs typeface="+mn-cs"/>
                  </a:rPr>
                  <a:t>communities </a:t>
                </a:r>
                <a:endParaRPr kumimoji="0" lang="en-US" sz="2000" b="0" i="0" u="none" strike="noStrike" kern="1200" cap="none" spc="0" normalizeH="0" baseline="0" noProof="0" dirty="0">
                  <a:ln>
                    <a:noFill/>
                  </a:ln>
                  <a:solidFill>
                    <a:prstClr val="black">
                      <a:lumMod val="65000"/>
                      <a:lumOff val="35000"/>
                    </a:prstClr>
                  </a:solidFill>
                  <a:effectLst/>
                  <a:uLnTx/>
                  <a:uFillTx/>
                  <a:latin typeface="Euphemia" panose="020B0503040102020104" pitchFamily="34" charset="0"/>
                  <a:ea typeface="+mn-ea"/>
                  <a:cs typeface="+mn-cs"/>
                </a:endParaRPr>
              </a:p>
            </p:txBody>
          </p:sp>
          <p:sp>
            <p:nvSpPr>
              <p:cNvPr id="10" name="TextBox 9">
                <a:extLst>
                  <a:ext uri="{FF2B5EF4-FFF2-40B4-BE49-F238E27FC236}">
                    <a16:creationId xmlns:a16="http://schemas.microsoft.com/office/drawing/2014/main" id="{251E1FBA-9CBA-417C-81C5-913E329BEA53}"/>
                  </a:ext>
                </a:extLst>
              </p:cNvPr>
              <p:cNvSpPr txBox="1"/>
              <p:nvPr/>
            </p:nvSpPr>
            <p:spPr>
              <a:xfrm>
                <a:off x="2520032" y="2244025"/>
                <a:ext cx="712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tracts</a:t>
                </a:r>
              </a:p>
            </p:txBody>
          </p:sp>
          <p:sp>
            <p:nvSpPr>
              <p:cNvPr id="17" name="TextBox 16">
                <a:extLst>
                  <a:ext uri="{FF2B5EF4-FFF2-40B4-BE49-F238E27FC236}">
                    <a16:creationId xmlns:a16="http://schemas.microsoft.com/office/drawing/2014/main" id="{B705AF17-BFBB-4118-B222-4F3D57916E70}"/>
                  </a:ext>
                </a:extLst>
              </p:cNvPr>
              <p:cNvSpPr txBox="1"/>
              <p:nvPr/>
            </p:nvSpPr>
            <p:spPr>
              <a:xfrm>
                <a:off x="5238788" y="2213671"/>
                <a:ext cx="712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tracts</a:t>
                </a:r>
              </a:p>
            </p:txBody>
          </p:sp>
        </p:grpSp>
        <p:sp>
          <p:nvSpPr>
            <p:cNvPr id="3" name="TextBox 2">
              <a:extLst>
                <a:ext uri="{FF2B5EF4-FFF2-40B4-BE49-F238E27FC236}">
                  <a16:creationId xmlns:a16="http://schemas.microsoft.com/office/drawing/2014/main" id="{D5906236-7634-4920-99D5-BADB25CDFA23}"/>
                </a:ext>
              </a:extLst>
            </p:cNvPr>
            <p:cNvSpPr txBox="1"/>
            <p:nvPr/>
          </p:nvSpPr>
          <p:spPr>
            <a:xfrm>
              <a:off x="1906553" y="637337"/>
              <a:ext cx="177969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all" spc="0" normalizeH="0" baseline="0" noProof="0" dirty="0">
                  <a:ln>
                    <a:noFill/>
                  </a:ln>
                  <a:solidFill>
                    <a:srgbClr val="2BA568"/>
                  </a:solidFill>
                  <a:effectLst/>
                  <a:uLnTx/>
                  <a:uFillTx/>
                  <a:latin typeface="Calibri" panose="020F0502020204030204"/>
                  <a:ea typeface="+mn-ea"/>
                  <a:cs typeface="+mn-cs"/>
                </a:rPr>
                <a:t>LOW Average Board Income</a:t>
              </a:r>
            </a:p>
          </p:txBody>
        </p:sp>
        <p:sp>
          <p:nvSpPr>
            <p:cNvPr id="18" name="TextBox 17">
              <a:extLst>
                <a:ext uri="{FF2B5EF4-FFF2-40B4-BE49-F238E27FC236}">
                  <a16:creationId xmlns:a16="http://schemas.microsoft.com/office/drawing/2014/main" id="{FBF4AB4F-C9EB-4FEC-95C3-BEA60775C76D}"/>
                </a:ext>
              </a:extLst>
            </p:cNvPr>
            <p:cNvSpPr txBox="1"/>
            <p:nvPr/>
          </p:nvSpPr>
          <p:spPr>
            <a:xfrm>
              <a:off x="4729946" y="637337"/>
              <a:ext cx="183640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all" spc="0" normalizeH="0" baseline="0" noProof="0" dirty="0">
                  <a:ln>
                    <a:noFill/>
                  </a:ln>
                  <a:solidFill>
                    <a:srgbClr val="A020F0"/>
                  </a:solidFill>
                  <a:effectLst/>
                  <a:uLnTx/>
                  <a:uFillTx/>
                  <a:latin typeface="Calibri" panose="020F0502020204030204"/>
                  <a:ea typeface="+mn-ea"/>
                  <a:cs typeface="+mn-cs"/>
                </a:rPr>
                <a:t>HIGH Average Board Income</a:t>
              </a:r>
            </a:p>
          </p:txBody>
        </p:sp>
      </p:grpSp>
      <p:grpSp>
        <p:nvGrpSpPr>
          <p:cNvPr id="15" name="Group 14">
            <a:extLst>
              <a:ext uri="{FF2B5EF4-FFF2-40B4-BE49-F238E27FC236}">
                <a16:creationId xmlns:a16="http://schemas.microsoft.com/office/drawing/2014/main" id="{D7E53EB8-046E-4E55-A339-7C9F644F034C}"/>
              </a:ext>
            </a:extLst>
          </p:cNvPr>
          <p:cNvGrpSpPr/>
          <p:nvPr/>
        </p:nvGrpSpPr>
        <p:grpSpPr>
          <a:xfrm>
            <a:off x="0" y="0"/>
            <a:ext cx="3887713" cy="6959600"/>
            <a:chOff x="8350712" y="-101600"/>
            <a:chExt cx="3887713" cy="6959600"/>
          </a:xfrm>
        </p:grpSpPr>
        <p:sp>
          <p:nvSpPr>
            <p:cNvPr id="22" name="Rectangle 21">
              <a:extLst>
                <a:ext uri="{FF2B5EF4-FFF2-40B4-BE49-F238E27FC236}">
                  <a16:creationId xmlns:a16="http://schemas.microsoft.com/office/drawing/2014/main" id="{8B46D14D-3ABF-434F-985B-9A1E235ACD87}"/>
                </a:ext>
              </a:extLst>
            </p:cNvPr>
            <p:cNvSpPr/>
            <p:nvPr/>
          </p:nvSpPr>
          <p:spPr>
            <a:xfrm>
              <a:off x="8350712" y="-101600"/>
              <a:ext cx="3887713" cy="69596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5BC0FA1D-D2D2-4CB4-A891-08E4BD288010}"/>
                </a:ext>
              </a:extLst>
            </p:cNvPr>
            <p:cNvSpPr txBox="1"/>
            <p:nvPr/>
          </p:nvSpPr>
          <p:spPr>
            <a:xfrm>
              <a:off x="8599809" y="294382"/>
              <a:ext cx="3389518" cy="51398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Board Influence on Mission:</a:t>
              </a: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dirty="0">
                  <a:ln>
                    <a:noFill/>
                  </a:ln>
                  <a:solidFill>
                    <a:prstClr val="white"/>
                  </a:solidFill>
                  <a:effectLst/>
                  <a:uLnTx/>
                  <a:uFillTx/>
                  <a:latin typeface="Calibri"/>
                  <a:ea typeface="+mn-ea"/>
                  <a:cs typeface="+mn-cs"/>
                </a:rPr>
              </a:br>
              <a:endParaRPr kumimoji="0" lang="en-US" sz="20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HOLD CONSTANT</a:t>
              </a:r>
              <a:r>
                <a:rPr kumimoji="0" lang="en-US" sz="2400" b="1" i="0" u="none" strike="noStrike" kern="1200" cap="none" spc="0" normalizeH="0" baseline="0" noProof="0" dirty="0">
                  <a:ln>
                    <a:noFill/>
                  </a:ln>
                  <a:solidFill>
                    <a:prstClr val="white"/>
                  </a:solidFill>
                  <a:effectLst/>
                  <a:uLnTx/>
                  <a:uFillTx/>
                  <a:latin typeface="Calibri"/>
                  <a:ea typeface="+mn-ea"/>
                  <a:cs typeface="+mn-cs"/>
                </a:rPr>
                <a:t>  </a:t>
              </a:r>
              <a:r>
                <a:rPr kumimoji="0" lang="en-US" sz="2000" b="0" i="0" u="none" strike="noStrike" kern="1200" cap="none" spc="0" normalizeH="0" baseline="0" noProof="0" dirty="0">
                  <a:ln>
                    <a:noFill/>
                  </a:ln>
                  <a:solidFill>
                    <a:prstClr val="white"/>
                  </a:solidFill>
                  <a:effectLst/>
                  <a:uLnTx/>
                  <a:uFillTx/>
                  <a:latin typeface="Calibri"/>
                  <a:ea typeface="+mn-ea"/>
                  <a:cs typeface="+mn-cs"/>
                </a:rPr>
                <a:t>nonprofit subsector and community income status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VARY</a:t>
              </a:r>
              <a:r>
                <a:rPr kumimoji="0" lang="en-US" sz="3200" b="0" i="0" u="none" strike="noStrike" kern="1200" cap="none" spc="0" normalizeH="0" baseline="0" noProof="0" dirty="0">
                  <a:ln>
                    <a:noFill/>
                  </a:ln>
                  <a:solidFill>
                    <a:prstClr val="white"/>
                  </a:solidFill>
                  <a:effectLst/>
                  <a:uLnTx/>
                  <a:uFillTx/>
                  <a:latin typeface="Calibri"/>
                  <a:ea typeface="+mn-ea"/>
                  <a:cs typeface="+mn-cs"/>
                </a:rPr>
                <a:t> </a:t>
              </a:r>
              <a:r>
                <a:rPr kumimoji="0" lang="en-US" sz="2400" b="0" i="0" u="none" strike="noStrike" kern="1200" cap="none" spc="0" normalizeH="0" baseline="0" noProof="0" dirty="0">
                  <a:ln>
                    <a:noFill/>
                  </a:ln>
                  <a:solidFill>
                    <a:prstClr val="white"/>
                  </a:solidFill>
                  <a:effectLst/>
                  <a:uLnTx/>
                  <a:uFillTx/>
                  <a:latin typeface="Calibri"/>
                  <a:ea typeface="+mn-ea"/>
                  <a:cs typeface="+mn-cs"/>
                </a:rPr>
                <a:t>the board traits of the nonprofit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524430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4511D9-D182-4761-B1FE-449F12A3361C}"/>
              </a:ext>
            </a:extLst>
          </p:cNvPr>
          <p:cNvPicPr>
            <a:picLocks noChangeAspect="1"/>
          </p:cNvPicPr>
          <p:nvPr/>
        </p:nvPicPr>
        <p:blipFill rotWithShape="1">
          <a:blip r:embed="rId2"/>
          <a:srcRect r="4890" b="1"/>
          <a:stretch/>
        </p:blipFill>
        <p:spPr>
          <a:xfrm>
            <a:off x="20" y="10"/>
            <a:ext cx="12191980" cy="6857990"/>
          </a:xfrm>
          <a:prstGeom prst="rect">
            <a:avLst/>
          </a:prstGeom>
        </p:spPr>
      </p:pic>
      <p:sp>
        <p:nvSpPr>
          <p:cNvPr id="3" name="TextBox 2">
            <a:extLst>
              <a:ext uri="{FF2B5EF4-FFF2-40B4-BE49-F238E27FC236}">
                <a16:creationId xmlns:a16="http://schemas.microsoft.com/office/drawing/2014/main" id="{DEBFDDA5-CF26-4DED-B620-7472E5D858F4}"/>
              </a:ext>
            </a:extLst>
          </p:cNvPr>
          <p:cNvSpPr txBox="1"/>
          <p:nvPr/>
        </p:nvSpPr>
        <p:spPr>
          <a:xfrm>
            <a:off x="7614136" y="798125"/>
            <a:ext cx="4217080" cy="2554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If board members matter, similar orgs with distinctive boards should have different missions</a:t>
            </a:r>
          </a:p>
        </p:txBody>
      </p:sp>
      <p:sp>
        <p:nvSpPr>
          <p:cNvPr id="4" name="TextBox 3">
            <a:extLst>
              <a:ext uri="{FF2B5EF4-FFF2-40B4-BE49-F238E27FC236}">
                <a16:creationId xmlns:a16="http://schemas.microsoft.com/office/drawing/2014/main" id="{756D07B6-B0B3-4FF3-AD49-E19893598EB5}"/>
              </a:ext>
            </a:extLst>
          </p:cNvPr>
          <p:cNvSpPr txBox="1"/>
          <p:nvPr/>
        </p:nvSpPr>
        <p:spPr>
          <a:xfrm>
            <a:off x="7614136" y="3797560"/>
            <a:ext cx="4051622" cy="147732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Male   vs   Female Boards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Regular   vs   wealthy boards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Racially diverse   vs   homogenous boards</a:t>
            </a:r>
          </a:p>
        </p:txBody>
      </p:sp>
    </p:spTree>
    <p:extLst>
      <p:ext uri="{BB962C8B-B14F-4D97-AF65-F5344CB8AC3E}">
        <p14:creationId xmlns:p14="http://schemas.microsoft.com/office/powerpoint/2010/main" val="716882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2695" y="2337137"/>
            <a:ext cx="317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a:t>
            </a:r>
          </a:p>
        </p:txBody>
      </p:sp>
      <p:sp>
        <p:nvSpPr>
          <p:cNvPr id="3" name="TextBox 2"/>
          <p:cNvSpPr txBox="1"/>
          <p:nvPr/>
        </p:nvSpPr>
        <p:spPr>
          <a:xfrm>
            <a:off x="1959495" y="2337137"/>
            <a:ext cx="3097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a:t>
            </a:r>
          </a:p>
        </p:txBody>
      </p:sp>
      <p:sp>
        <p:nvSpPr>
          <p:cNvPr id="10" name="TextBox 9"/>
          <p:cNvSpPr txBox="1"/>
          <p:nvPr/>
        </p:nvSpPr>
        <p:spPr>
          <a:xfrm>
            <a:off x="1502295" y="3251537"/>
            <a:ext cx="3080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p>
        </p:txBody>
      </p:sp>
      <p:sp>
        <p:nvSpPr>
          <p:cNvPr id="11" name="TextBox 10"/>
          <p:cNvSpPr txBox="1"/>
          <p:nvPr/>
        </p:nvSpPr>
        <p:spPr>
          <a:xfrm>
            <a:off x="2797695" y="1956137"/>
            <a:ext cx="3273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a:t>
            </a:r>
          </a:p>
        </p:txBody>
      </p:sp>
      <p:sp>
        <p:nvSpPr>
          <p:cNvPr id="12" name="TextBox 11"/>
          <p:cNvSpPr txBox="1"/>
          <p:nvPr/>
        </p:nvSpPr>
        <p:spPr>
          <a:xfrm>
            <a:off x="1502295" y="4242137"/>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a:t>
            </a:r>
          </a:p>
        </p:txBody>
      </p:sp>
      <p:sp>
        <p:nvSpPr>
          <p:cNvPr id="13" name="TextBox 12"/>
          <p:cNvSpPr txBox="1"/>
          <p:nvPr/>
        </p:nvSpPr>
        <p:spPr>
          <a:xfrm>
            <a:off x="6684866" y="4179359"/>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a:t>
            </a:r>
          </a:p>
        </p:txBody>
      </p:sp>
      <p:sp>
        <p:nvSpPr>
          <p:cNvPr id="14" name="TextBox 13"/>
          <p:cNvSpPr txBox="1"/>
          <p:nvPr/>
        </p:nvSpPr>
        <p:spPr>
          <a:xfrm>
            <a:off x="4791329" y="4424065"/>
            <a:ext cx="3305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a:t>
            </a:r>
          </a:p>
        </p:txBody>
      </p:sp>
      <p:sp>
        <p:nvSpPr>
          <p:cNvPr id="15" name="TextBox 14"/>
          <p:cNvSpPr txBox="1"/>
          <p:nvPr/>
        </p:nvSpPr>
        <p:spPr>
          <a:xfrm>
            <a:off x="4791329" y="3585865"/>
            <a:ext cx="3289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t>
            </a:r>
          </a:p>
        </p:txBody>
      </p:sp>
      <p:cxnSp>
        <p:nvCxnSpPr>
          <p:cNvPr id="17" name="Straight Connector 16"/>
          <p:cNvCxnSpPr>
            <a:stCxn id="2" idx="3"/>
            <a:endCxn id="3" idx="1"/>
          </p:cNvCxnSpPr>
          <p:nvPr/>
        </p:nvCxnSpPr>
        <p:spPr>
          <a:xfrm>
            <a:off x="1210411" y="2521803"/>
            <a:ext cx="74908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0" idx="0"/>
            <a:endCxn id="3" idx="2"/>
          </p:cNvCxnSpPr>
          <p:nvPr/>
        </p:nvCxnSpPr>
        <p:spPr>
          <a:xfrm flipV="1">
            <a:off x="1656344" y="2706469"/>
            <a:ext cx="458001" cy="5450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 idx="2"/>
            <a:endCxn id="10" idx="0"/>
          </p:cNvCxnSpPr>
          <p:nvPr/>
        </p:nvCxnSpPr>
        <p:spPr>
          <a:xfrm>
            <a:off x="1051553" y="2706469"/>
            <a:ext cx="604791" cy="5450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3" idx="3"/>
            <a:endCxn id="11" idx="1"/>
          </p:cNvCxnSpPr>
          <p:nvPr/>
        </p:nvCxnSpPr>
        <p:spPr>
          <a:xfrm flipV="1">
            <a:off x="2269195" y="2140803"/>
            <a:ext cx="528500" cy="3810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0" idx="2"/>
            <a:endCxn id="12" idx="0"/>
          </p:cNvCxnSpPr>
          <p:nvPr/>
        </p:nvCxnSpPr>
        <p:spPr>
          <a:xfrm flipH="1">
            <a:off x="1653138" y="3620869"/>
            <a:ext cx="3206" cy="62126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099243" y="2225933"/>
            <a:ext cx="317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a:t>
            </a:r>
          </a:p>
        </p:txBody>
      </p:sp>
      <p:sp>
        <p:nvSpPr>
          <p:cNvPr id="49" name="TextBox 48"/>
          <p:cNvSpPr txBox="1"/>
          <p:nvPr/>
        </p:nvSpPr>
        <p:spPr>
          <a:xfrm>
            <a:off x="6166043" y="2225933"/>
            <a:ext cx="35779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B</a:t>
            </a:r>
          </a:p>
        </p:txBody>
      </p:sp>
      <p:sp>
        <p:nvSpPr>
          <p:cNvPr id="50" name="TextBox 49"/>
          <p:cNvSpPr txBox="1"/>
          <p:nvPr/>
        </p:nvSpPr>
        <p:spPr>
          <a:xfrm>
            <a:off x="5708843" y="3140333"/>
            <a:ext cx="35779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C</a:t>
            </a:r>
          </a:p>
        </p:txBody>
      </p:sp>
      <p:sp>
        <p:nvSpPr>
          <p:cNvPr id="51" name="TextBox 50"/>
          <p:cNvSpPr txBox="1"/>
          <p:nvPr/>
        </p:nvSpPr>
        <p:spPr>
          <a:xfrm>
            <a:off x="7004243" y="1844933"/>
            <a:ext cx="3273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a:t>
            </a:r>
          </a:p>
        </p:txBody>
      </p:sp>
      <p:sp>
        <p:nvSpPr>
          <p:cNvPr id="52" name="TextBox 51"/>
          <p:cNvSpPr txBox="1"/>
          <p:nvPr/>
        </p:nvSpPr>
        <p:spPr>
          <a:xfrm>
            <a:off x="5708843" y="4130933"/>
            <a:ext cx="34015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E</a:t>
            </a:r>
          </a:p>
        </p:txBody>
      </p:sp>
      <p:cxnSp>
        <p:nvCxnSpPr>
          <p:cNvPr id="53" name="Straight Connector 52"/>
          <p:cNvCxnSpPr>
            <a:cxnSpLocks/>
            <a:stCxn id="48" idx="3"/>
            <a:endCxn id="49" idx="1"/>
          </p:cNvCxnSpPr>
          <p:nvPr/>
        </p:nvCxnSpPr>
        <p:spPr>
          <a:xfrm>
            <a:off x="5416959" y="2410599"/>
            <a:ext cx="749084" cy="461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p:cNvCxnSpPr>
            <a:cxnSpLocks/>
            <a:stCxn id="50" idx="0"/>
          </p:cNvCxnSpPr>
          <p:nvPr/>
        </p:nvCxnSpPr>
        <p:spPr>
          <a:xfrm flipV="1">
            <a:off x="5887738" y="2572183"/>
            <a:ext cx="293735" cy="5681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8" idx="2"/>
            <a:endCxn id="50" idx="0"/>
          </p:cNvCxnSpPr>
          <p:nvPr/>
        </p:nvCxnSpPr>
        <p:spPr>
          <a:xfrm>
            <a:off x="5258101" y="2595265"/>
            <a:ext cx="629637" cy="5450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a:stCxn id="49" idx="3"/>
            <a:endCxn id="51" idx="1"/>
          </p:cNvCxnSpPr>
          <p:nvPr/>
        </p:nvCxnSpPr>
        <p:spPr>
          <a:xfrm flipV="1">
            <a:off x="6523833" y="2029599"/>
            <a:ext cx="480410" cy="4271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7" name="Straight Connector 56"/>
          <p:cNvCxnSpPr>
            <a:cxnSpLocks/>
            <a:stCxn id="50" idx="2"/>
            <a:endCxn id="52" idx="0"/>
          </p:cNvCxnSpPr>
          <p:nvPr/>
        </p:nvCxnSpPr>
        <p:spPr>
          <a:xfrm flipH="1">
            <a:off x="5878922" y="3601998"/>
            <a:ext cx="8816" cy="5289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52" idx="3"/>
            <a:endCxn id="13" idx="1"/>
          </p:cNvCxnSpPr>
          <p:nvPr/>
        </p:nvCxnSpPr>
        <p:spPr>
          <a:xfrm>
            <a:off x="6049001" y="4361766"/>
            <a:ext cx="635865" cy="22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15" idx="3"/>
            <a:endCxn id="52" idx="1"/>
          </p:cNvCxnSpPr>
          <p:nvPr/>
        </p:nvCxnSpPr>
        <p:spPr>
          <a:xfrm>
            <a:off x="5120265" y="3770531"/>
            <a:ext cx="588578" cy="59123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14" idx="3"/>
            <a:endCxn id="52" idx="1"/>
          </p:cNvCxnSpPr>
          <p:nvPr/>
        </p:nvCxnSpPr>
        <p:spPr>
          <a:xfrm flipV="1">
            <a:off x="5121869" y="4361766"/>
            <a:ext cx="586974" cy="24696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11104867" y="3686825"/>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a:t>
            </a:r>
          </a:p>
        </p:txBody>
      </p:sp>
      <p:sp>
        <p:nvSpPr>
          <p:cNvPr id="74" name="TextBox 73"/>
          <p:cNvSpPr txBox="1"/>
          <p:nvPr/>
        </p:nvSpPr>
        <p:spPr>
          <a:xfrm>
            <a:off x="9276067" y="3990201"/>
            <a:ext cx="3305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a:t>
            </a:r>
          </a:p>
        </p:txBody>
      </p:sp>
      <p:sp>
        <p:nvSpPr>
          <p:cNvPr id="75" name="TextBox 74"/>
          <p:cNvSpPr txBox="1"/>
          <p:nvPr/>
        </p:nvSpPr>
        <p:spPr>
          <a:xfrm>
            <a:off x="9276067" y="3152001"/>
            <a:ext cx="3289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t>
            </a:r>
          </a:p>
        </p:txBody>
      </p:sp>
      <p:sp>
        <p:nvSpPr>
          <p:cNvPr id="77" name="TextBox 76"/>
          <p:cNvSpPr txBox="1"/>
          <p:nvPr/>
        </p:nvSpPr>
        <p:spPr>
          <a:xfrm>
            <a:off x="11104867" y="2161401"/>
            <a:ext cx="3097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a:t>
            </a:r>
          </a:p>
        </p:txBody>
      </p:sp>
      <p:sp>
        <p:nvSpPr>
          <p:cNvPr id="78" name="TextBox 77"/>
          <p:cNvSpPr txBox="1"/>
          <p:nvPr/>
        </p:nvSpPr>
        <p:spPr>
          <a:xfrm>
            <a:off x="10193581" y="2706469"/>
            <a:ext cx="3080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p>
        </p:txBody>
      </p:sp>
      <p:sp>
        <p:nvSpPr>
          <p:cNvPr id="80" name="TextBox 79"/>
          <p:cNvSpPr txBox="1"/>
          <p:nvPr/>
        </p:nvSpPr>
        <p:spPr>
          <a:xfrm>
            <a:off x="10193581" y="3697069"/>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a:t>
            </a:r>
          </a:p>
        </p:txBody>
      </p:sp>
      <p:cxnSp>
        <p:nvCxnSpPr>
          <p:cNvPr id="82" name="Straight Connector 81"/>
          <p:cNvCxnSpPr>
            <a:stCxn id="78" idx="0"/>
            <a:endCxn id="77" idx="1"/>
          </p:cNvCxnSpPr>
          <p:nvPr/>
        </p:nvCxnSpPr>
        <p:spPr>
          <a:xfrm flipV="1">
            <a:off x="10347630" y="2346067"/>
            <a:ext cx="757237" cy="3604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8" idx="2"/>
            <a:endCxn id="80" idx="0"/>
          </p:cNvCxnSpPr>
          <p:nvPr/>
        </p:nvCxnSpPr>
        <p:spPr>
          <a:xfrm flipH="1">
            <a:off x="10344424" y="3075801"/>
            <a:ext cx="3206" cy="6212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0" idx="3"/>
            <a:endCxn id="73" idx="1"/>
          </p:cNvCxnSpPr>
          <p:nvPr/>
        </p:nvCxnSpPr>
        <p:spPr>
          <a:xfrm flipV="1">
            <a:off x="10495267" y="3871491"/>
            <a:ext cx="609600" cy="102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5" idx="3"/>
            <a:endCxn id="80" idx="1"/>
          </p:cNvCxnSpPr>
          <p:nvPr/>
        </p:nvCxnSpPr>
        <p:spPr>
          <a:xfrm>
            <a:off x="9605003" y="3336667"/>
            <a:ext cx="588578" cy="5450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74" idx="3"/>
            <a:endCxn id="80" idx="1"/>
          </p:cNvCxnSpPr>
          <p:nvPr/>
        </p:nvCxnSpPr>
        <p:spPr>
          <a:xfrm flipV="1">
            <a:off x="9606607" y="3881735"/>
            <a:ext cx="586974" cy="29313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887138" y="641628"/>
            <a:ext cx="1989199"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Mission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Statement 1</a:t>
            </a:r>
          </a:p>
        </p:txBody>
      </p:sp>
      <p:sp>
        <p:nvSpPr>
          <p:cNvPr id="92" name="TextBox 91"/>
          <p:cNvSpPr txBox="1"/>
          <p:nvPr/>
        </p:nvSpPr>
        <p:spPr>
          <a:xfrm>
            <a:off x="9465192" y="540356"/>
            <a:ext cx="1976375"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Mission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Statement 2</a:t>
            </a:r>
          </a:p>
        </p:txBody>
      </p:sp>
      <p:sp>
        <p:nvSpPr>
          <p:cNvPr id="93" name="TextBox 92"/>
          <p:cNvSpPr txBox="1"/>
          <p:nvPr/>
        </p:nvSpPr>
        <p:spPr>
          <a:xfrm>
            <a:off x="4405745" y="567289"/>
            <a:ext cx="3408625"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1F497D"/>
                </a:solidFill>
                <a:effectLst/>
                <a:uLnTx/>
                <a:uFillTx/>
                <a:latin typeface="Calibri"/>
                <a:ea typeface="+mn-ea"/>
                <a:cs typeface="+mn-cs"/>
              </a:rPr>
              <a:t>Union</a:t>
            </a:r>
            <a:r>
              <a:rPr kumimoji="0" lang="en-US" sz="2800" b="0" i="0" u="none" strike="noStrike" kern="1200" cap="none" spc="0" normalizeH="0" baseline="0" noProof="0" dirty="0">
                <a:ln>
                  <a:noFill/>
                </a:ln>
                <a:solidFill>
                  <a:srgbClr val="1F497D"/>
                </a:solidFill>
                <a:effectLst/>
                <a:uLnTx/>
                <a:uFillTx/>
                <a:latin typeface="Calibri"/>
                <a:ea typeface="+mn-ea"/>
                <a:cs typeface="+mn-cs"/>
              </a:rPr>
              <a:t> </a:t>
            </a:r>
            <a:r>
              <a:rPr kumimoji="0" lang="en-US" sz="2800" b="0" i="0" u="none" strike="noStrike" kern="1200" cap="none" spc="0" normalizeH="0" baseline="0" noProof="0" dirty="0">
                <a:ln>
                  <a:noFill/>
                </a:ln>
                <a:solidFill>
                  <a:prstClr val="black">
                    <a:lumMod val="50000"/>
                    <a:lumOff val="50000"/>
                  </a:prstClr>
                </a:solidFill>
                <a:effectLst/>
                <a:uLnTx/>
                <a:uFillTx/>
                <a:latin typeface="Calibri"/>
                <a:ea typeface="+mn-ea"/>
                <a:cs typeface="+mn-cs"/>
              </a:rPr>
              <a:t>(all statements)</a:t>
            </a:r>
            <a:br>
              <a:rPr kumimoji="0" lang="en-US" sz="2800" b="0" i="0" u="none" strike="noStrike" kern="1200" cap="none" spc="0" normalizeH="0" baseline="0" noProof="0" dirty="0">
                <a:ln>
                  <a:noFill/>
                </a:ln>
                <a:solidFill>
                  <a:prstClr val="black"/>
                </a:solidFill>
                <a:effectLst/>
                <a:uLnTx/>
                <a:uFillTx/>
                <a:latin typeface="Calibri"/>
                <a:ea typeface="+mn-ea"/>
                <a:cs typeface="+mn-cs"/>
              </a:rPr>
            </a:br>
            <a:r>
              <a:rPr kumimoji="0" lang="en-US" sz="2800" b="0" i="0" u="none" strike="noStrike" kern="1200" cap="none" spc="0" normalizeH="0" baseline="0" noProof="0" dirty="0">
                <a:ln>
                  <a:noFill/>
                </a:ln>
                <a:solidFill>
                  <a:prstClr val="black">
                    <a:lumMod val="50000"/>
                    <a:lumOff val="50000"/>
                  </a:prstClr>
                </a:solidFill>
                <a:effectLst/>
                <a:uLnTx/>
                <a:uFillTx/>
                <a:latin typeface="Calibri"/>
                <a:ea typeface="+mn-ea"/>
                <a:cs typeface="+mn-cs"/>
              </a:rPr>
              <a:t>and</a:t>
            </a:r>
            <a:r>
              <a:rPr kumimoji="0" lang="en-US" sz="2800" b="0" i="0" u="none" strike="noStrike" kern="1200" cap="none" spc="0" normalizeH="0" baseline="0" noProof="0" dirty="0">
                <a:ln>
                  <a:noFill/>
                </a:ln>
                <a:solidFill>
                  <a:prstClr val="black"/>
                </a:solidFill>
                <a:effectLst/>
                <a:uLnTx/>
                <a:uFillTx/>
                <a:latin typeface="Calibri"/>
                <a:ea typeface="+mn-ea"/>
                <a:cs typeface="+mn-cs"/>
              </a:rPr>
              <a:t> </a:t>
            </a:r>
            <a:r>
              <a:rPr kumimoji="0" lang="en-US" sz="2800" b="1" i="0" u="none" strike="noStrike" kern="1200" cap="none" spc="0" normalizeH="0" baseline="0" noProof="0" dirty="0">
                <a:ln>
                  <a:noFill/>
                </a:ln>
                <a:solidFill>
                  <a:prstClr val="black"/>
                </a:solidFill>
                <a:effectLst/>
                <a:uLnTx/>
                <a:uFillTx/>
                <a:latin typeface="Calibri"/>
                <a:ea typeface="+mn-ea"/>
                <a:cs typeface="+mn-cs"/>
              </a:rPr>
              <a:t>Intersection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834164" y="4130933"/>
            <a:ext cx="32573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0AD47">
                    <a:lumMod val="75000"/>
                  </a:srgbClr>
                </a:solidFill>
                <a:effectLst/>
                <a:uLnTx/>
                <a:uFillTx/>
                <a:latin typeface="Calibri"/>
                <a:ea typeface="+mn-ea"/>
                <a:cs typeface="+mn-cs"/>
              </a:rPr>
              <a:t>F</a:t>
            </a:r>
          </a:p>
        </p:txBody>
      </p:sp>
      <p:sp>
        <p:nvSpPr>
          <p:cNvPr id="14" name="TextBox 13"/>
          <p:cNvSpPr txBox="1"/>
          <p:nvPr/>
        </p:nvSpPr>
        <p:spPr>
          <a:xfrm>
            <a:off x="4791329" y="4424065"/>
            <a:ext cx="37863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0AD47">
                    <a:lumMod val="75000"/>
                  </a:srgbClr>
                </a:solidFill>
                <a:effectLst/>
                <a:uLnTx/>
                <a:uFillTx/>
                <a:latin typeface="Calibri"/>
                <a:ea typeface="+mn-ea"/>
                <a:cs typeface="+mn-cs"/>
              </a:rPr>
              <a:t>G</a:t>
            </a:r>
          </a:p>
        </p:txBody>
      </p:sp>
      <p:sp>
        <p:nvSpPr>
          <p:cNvPr id="15" name="TextBox 14"/>
          <p:cNvSpPr txBox="1"/>
          <p:nvPr/>
        </p:nvSpPr>
        <p:spPr>
          <a:xfrm>
            <a:off x="4791329" y="3585865"/>
            <a:ext cx="37702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0AD47">
                    <a:lumMod val="75000"/>
                  </a:srgbClr>
                </a:solidFill>
                <a:effectLst/>
                <a:uLnTx/>
                <a:uFillTx/>
                <a:latin typeface="Calibri"/>
                <a:ea typeface="+mn-ea"/>
                <a:cs typeface="+mn-cs"/>
              </a:rPr>
              <a:t>H</a:t>
            </a:r>
          </a:p>
        </p:txBody>
      </p:sp>
      <p:sp>
        <p:nvSpPr>
          <p:cNvPr id="48" name="TextBox 47"/>
          <p:cNvSpPr txBox="1"/>
          <p:nvPr/>
        </p:nvSpPr>
        <p:spPr>
          <a:xfrm>
            <a:off x="5099243" y="2225933"/>
            <a:ext cx="3706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B9BD5"/>
                </a:solidFill>
                <a:effectLst/>
                <a:uLnTx/>
                <a:uFillTx/>
                <a:latin typeface="Calibri"/>
                <a:ea typeface="+mn-ea"/>
                <a:cs typeface="+mn-cs"/>
              </a:rPr>
              <a:t>A</a:t>
            </a:r>
          </a:p>
        </p:txBody>
      </p:sp>
      <p:sp>
        <p:nvSpPr>
          <p:cNvPr id="49" name="TextBox 48"/>
          <p:cNvSpPr txBox="1"/>
          <p:nvPr/>
        </p:nvSpPr>
        <p:spPr>
          <a:xfrm>
            <a:off x="6166043" y="2225933"/>
            <a:ext cx="35779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B</a:t>
            </a:r>
          </a:p>
        </p:txBody>
      </p:sp>
      <p:sp>
        <p:nvSpPr>
          <p:cNvPr id="50" name="TextBox 49"/>
          <p:cNvSpPr txBox="1"/>
          <p:nvPr/>
        </p:nvSpPr>
        <p:spPr>
          <a:xfrm>
            <a:off x="5708843" y="3140333"/>
            <a:ext cx="3481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C</a:t>
            </a:r>
          </a:p>
        </p:txBody>
      </p:sp>
      <p:sp>
        <p:nvSpPr>
          <p:cNvPr id="51" name="TextBox 50"/>
          <p:cNvSpPr txBox="1"/>
          <p:nvPr/>
        </p:nvSpPr>
        <p:spPr>
          <a:xfrm>
            <a:off x="7099105" y="1956137"/>
            <a:ext cx="37863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B9BD5"/>
                </a:solidFill>
                <a:effectLst/>
                <a:uLnTx/>
                <a:uFillTx/>
                <a:latin typeface="Calibri"/>
                <a:ea typeface="+mn-ea"/>
                <a:cs typeface="+mn-cs"/>
              </a:rPr>
              <a:t>D</a:t>
            </a:r>
          </a:p>
        </p:txBody>
      </p:sp>
      <p:sp>
        <p:nvSpPr>
          <p:cNvPr id="52" name="TextBox 51"/>
          <p:cNvSpPr txBox="1"/>
          <p:nvPr/>
        </p:nvSpPr>
        <p:spPr>
          <a:xfrm>
            <a:off x="5708843" y="4130933"/>
            <a:ext cx="34015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E</a:t>
            </a:r>
          </a:p>
        </p:txBody>
      </p:sp>
      <p:cxnSp>
        <p:nvCxnSpPr>
          <p:cNvPr id="53" name="Straight Connector 52"/>
          <p:cNvCxnSpPr>
            <a:cxnSpLocks/>
            <a:stCxn id="48" idx="3"/>
            <a:endCxn id="49" idx="1"/>
          </p:cNvCxnSpPr>
          <p:nvPr/>
        </p:nvCxnSpPr>
        <p:spPr>
          <a:xfrm>
            <a:off x="5469857" y="2456766"/>
            <a:ext cx="69618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4" name="Straight Connector 53"/>
          <p:cNvCxnSpPr>
            <a:cxnSpLocks/>
            <a:stCxn id="50" idx="0"/>
          </p:cNvCxnSpPr>
          <p:nvPr/>
        </p:nvCxnSpPr>
        <p:spPr>
          <a:xfrm flipV="1">
            <a:off x="5882929" y="2572183"/>
            <a:ext cx="298544" cy="56815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Connector 54"/>
          <p:cNvCxnSpPr>
            <a:stCxn id="48" idx="2"/>
            <a:endCxn id="50" idx="0"/>
          </p:cNvCxnSpPr>
          <p:nvPr/>
        </p:nvCxnSpPr>
        <p:spPr>
          <a:xfrm>
            <a:off x="5284550" y="2687598"/>
            <a:ext cx="598379" cy="452735"/>
          </a:xfrm>
          <a:prstGeom prst="line">
            <a:avLst/>
          </a:prstGeom>
        </p:spPr>
        <p:style>
          <a:lnRef idx="3">
            <a:schemeClr val="accent1"/>
          </a:lnRef>
          <a:fillRef idx="0">
            <a:schemeClr val="accent1"/>
          </a:fillRef>
          <a:effectRef idx="2">
            <a:schemeClr val="accent1"/>
          </a:effectRef>
          <a:fontRef idx="minor">
            <a:schemeClr val="tx1"/>
          </a:fontRef>
        </p:style>
      </p:cxnSp>
      <p:cxnSp>
        <p:nvCxnSpPr>
          <p:cNvPr id="56" name="Straight Connector 55"/>
          <p:cNvCxnSpPr>
            <a:cxnSpLocks/>
            <a:stCxn id="49" idx="3"/>
            <a:endCxn id="51" idx="1"/>
          </p:cNvCxnSpPr>
          <p:nvPr/>
        </p:nvCxnSpPr>
        <p:spPr>
          <a:xfrm flipV="1">
            <a:off x="6523833" y="2186970"/>
            <a:ext cx="575272" cy="269796"/>
          </a:xfrm>
          <a:prstGeom prst="line">
            <a:avLst/>
          </a:prstGeom>
        </p:spPr>
        <p:style>
          <a:lnRef idx="3">
            <a:schemeClr val="accent1"/>
          </a:lnRef>
          <a:fillRef idx="0">
            <a:schemeClr val="accent1"/>
          </a:fillRef>
          <a:effectRef idx="2">
            <a:schemeClr val="accent1"/>
          </a:effectRef>
          <a:fontRef idx="minor">
            <a:schemeClr val="tx1"/>
          </a:fontRef>
        </p:style>
      </p:cxnSp>
      <p:cxnSp>
        <p:nvCxnSpPr>
          <p:cNvPr id="57" name="Straight Connector 56"/>
          <p:cNvCxnSpPr>
            <a:cxnSpLocks/>
            <a:stCxn id="50" idx="2"/>
            <a:endCxn id="52" idx="0"/>
          </p:cNvCxnSpPr>
          <p:nvPr/>
        </p:nvCxnSpPr>
        <p:spPr>
          <a:xfrm flipH="1">
            <a:off x="5878922" y="3601998"/>
            <a:ext cx="4007" cy="52893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Connector 60"/>
          <p:cNvCxnSpPr>
            <a:stCxn id="52" idx="3"/>
            <a:endCxn id="13" idx="1"/>
          </p:cNvCxnSpPr>
          <p:nvPr/>
        </p:nvCxnSpPr>
        <p:spPr>
          <a:xfrm>
            <a:off x="6049001" y="4361766"/>
            <a:ext cx="785163"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64" name="Straight Connector 63"/>
          <p:cNvCxnSpPr>
            <a:stCxn id="15" idx="3"/>
            <a:endCxn id="52" idx="1"/>
          </p:cNvCxnSpPr>
          <p:nvPr/>
        </p:nvCxnSpPr>
        <p:spPr>
          <a:xfrm>
            <a:off x="5168355" y="3816698"/>
            <a:ext cx="540488" cy="545068"/>
          </a:xfrm>
          <a:prstGeom prst="line">
            <a:avLst/>
          </a:prstGeom>
        </p:spPr>
        <p:style>
          <a:lnRef idx="3">
            <a:schemeClr val="accent6"/>
          </a:lnRef>
          <a:fillRef idx="0">
            <a:schemeClr val="accent6"/>
          </a:fillRef>
          <a:effectRef idx="2">
            <a:schemeClr val="accent6"/>
          </a:effectRef>
          <a:fontRef idx="minor">
            <a:schemeClr val="tx1"/>
          </a:fontRef>
        </p:style>
      </p:cxnSp>
      <p:cxnSp>
        <p:nvCxnSpPr>
          <p:cNvPr id="68" name="Straight Connector 67"/>
          <p:cNvCxnSpPr>
            <a:stCxn id="14" idx="3"/>
            <a:endCxn id="52" idx="1"/>
          </p:cNvCxnSpPr>
          <p:nvPr/>
        </p:nvCxnSpPr>
        <p:spPr>
          <a:xfrm flipV="1">
            <a:off x="5169959" y="4361766"/>
            <a:ext cx="538884" cy="293132"/>
          </a:xfrm>
          <a:prstGeom prst="line">
            <a:avLst/>
          </a:prstGeom>
        </p:spPr>
        <p:style>
          <a:lnRef idx="3">
            <a:schemeClr val="accent6"/>
          </a:lnRef>
          <a:fillRef idx="0">
            <a:schemeClr val="accent6"/>
          </a:fillRef>
          <a:effectRef idx="2">
            <a:schemeClr val="accent6"/>
          </a:effectRef>
          <a:fontRef idx="minor">
            <a:schemeClr val="tx1"/>
          </a:fontRef>
        </p:style>
      </p:cxnSp>
      <p:sp>
        <p:nvSpPr>
          <p:cNvPr id="91" name="TextBox 90"/>
          <p:cNvSpPr txBox="1"/>
          <p:nvPr/>
        </p:nvSpPr>
        <p:spPr>
          <a:xfrm>
            <a:off x="991351" y="1918680"/>
            <a:ext cx="2994281" cy="29238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B9BD5"/>
                </a:solidFill>
                <a:effectLst/>
                <a:uLnTx/>
                <a:uFillTx/>
                <a:latin typeface="Calibri"/>
                <a:ea typeface="+mn-ea"/>
                <a:cs typeface="+mn-cs"/>
              </a:rPr>
              <a:t>Mission Statement </a:t>
            </a:r>
            <a:br>
              <a:rPr kumimoji="0" lang="en-US" sz="2800" b="0" i="0" u="none" strike="noStrike" kern="1200" cap="none" spc="0" normalizeH="0" baseline="0" noProof="0" dirty="0">
                <a:ln>
                  <a:noFill/>
                </a:ln>
                <a:solidFill>
                  <a:srgbClr val="5B9BD5"/>
                </a:solidFill>
                <a:effectLst/>
                <a:uLnTx/>
                <a:uFillTx/>
                <a:latin typeface="Calibri"/>
                <a:ea typeface="+mn-ea"/>
                <a:cs typeface="+mn-cs"/>
              </a:rPr>
            </a:br>
            <a:r>
              <a:rPr kumimoji="0" lang="en-US" sz="2800" b="0" i="0" u="none" strike="noStrike" kern="1200" cap="none" spc="0" normalizeH="0" baseline="0" noProof="0" dirty="0">
                <a:ln>
                  <a:noFill/>
                </a:ln>
                <a:solidFill>
                  <a:srgbClr val="5B9BD5"/>
                </a:solidFill>
                <a:effectLst/>
                <a:uLnTx/>
                <a:uFillTx/>
                <a:latin typeface="Calibri"/>
                <a:ea typeface="+mn-ea"/>
                <a:cs typeface="+mn-cs"/>
              </a:rPr>
              <a:t>Components</a:t>
            </a:r>
            <a:br>
              <a:rPr kumimoji="0" lang="en-US" sz="2800" b="0" i="0" u="none" strike="noStrike" kern="1200" cap="none" spc="0" normalizeH="0" baseline="0" noProof="0" dirty="0">
                <a:ln>
                  <a:noFill/>
                </a:ln>
                <a:solidFill>
                  <a:srgbClr val="5B9BD5"/>
                </a:solidFill>
                <a:effectLst/>
                <a:uLnTx/>
                <a:uFillTx/>
                <a:latin typeface="Calibri"/>
                <a:ea typeface="+mn-ea"/>
                <a:cs typeface="+mn-cs"/>
              </a:rPr>
            </a:br>
            <a:r>
              <a:rPr kumimoji="0" lang="en-US" sz="2800" b="0" i="0" u="none" strike="noStrike" kern="1200" cap="none" spc="0" normalizeH="0" baseline="0" noProof="0" dirty="0">
                <a:ln>
                  <a:noFill/>
                </a:ln>
                <a:solidFill>
                  <a:srgbClr val="5B9BD5"/>
                </a:solidFill>
                <a:effectLst/>
                <a:uLnTx/>
                <a:uFillTx/>
                <a:latin typeface="Calibri"/>
                <a:ea typeface="+mn-ea"/>
                <a:cs typeface="+mn-cs"/>
              </a:rPr>
              <a:t>Unique to Org 1:</a:t>
            </a:r>
            <a:br>
              <a:rPr kumimoji="0" lang="en-US" sz="2800" b="0" i="0" u="none" strike="noStrike" kern="1200" cap="none" spc="0" normalizeH="0" baseline="0" noProof="0" dirty="0">
                <a:ln>
                  <a:noFill/>
                </a:ln>
                <a:solidFill>
                  <a:srgbClr val="5B9BD5"/>
                </a:solidFill>
                <a:effectLst/>
                <a:uLnTx/>
                <a:uFillTx/>
                <a:latin typeface="Calibri"/>
                <a:ea typeface="+mn-ea"/>
                <a:cs typeface="+mn-cs"/>
              </a:rPr>
            </a:br>
            <a:endParaRPr kumimoji="0" lang="en-US" sz="2800" b="0" i="0" u="none" strike="noStrike" kern="1200" cap="none" spc="0" normalizeH="0" baseline="0" noProof="0" dirty="0">
              <a:ln>
                <a:noFill/>
              </a:ln>
              <a:solidFill>
                <a:srgbClr val="5B9BD5"/>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9BD5"/>
                </a:solidFill>
                <a:effectLst/>
                <a:uLnTx/>
                <a:uFillTx/>
                <a:latin typeface="Calibri"/>
                <a:ea typeface="+mn-ea"/>
                <a:cs typeface="+mn-cs"/>
              </a:rPr>
              <a:t>A-B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9BD5"/>
                </a:solidFill>
                <a:effectLst/>
                <a:uLnTx/>
                <a:uFillTx/>
                <a:latin typeface="Calibri"/>
                <a:ea typeface="+mn-ea"/>
                <a:cs typeface="+mn-cs"/>
              </a:rPr>
              <a:t>A-C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9BD5"/>
                </a:solidFill>
                <a:effectLst/>
                <a:uLnTx/>
                <a:uFillTx/>
                <a:latin typeface="Calibri"/>
                <a:ea typeface="+mn-ea"/>
                <a:cs typeface="+mn-cs"/>
              </a:rPr>
              <a:t>B-D</a:t>
            </a:r>
          </a:p>
        </p:txBody>
      </p:sp>
      <p:sp>
        <p:nvSpPr>
          <p:cNvPr id="92" name="TextBox 91"/>
          <p:cNvSpPr txBox="1"/>
          <p:nvPr/>
        </p:nvSpPr>
        <p:spPr>
          <a:xfrm>
            <a:off x="8206368" y="2072697"/>
            <a:ext cx="2994281" cy="29238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0AD47">
                    <a:lumMod val="75000"/>
                  </a:srgbClr>
                </a:solidFill>
                <a:effectLst/>
                <a:uLnTx/>
                <a:uFillTx/>
                <a:latin typeface="Calibri"/>
                <a:ea typeface="+mn-ea"/>
                <a:cs typeface="+mn-cs"/>
              </a:rPr>
              <a:t>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0AD47">
                    <a:lumMod val="75000"/>
                  </a:srgbClr>
                </a:solidFill>
                <a:effectLst/>
                <a:uLnTx/>
                <a:uFillTx/>
                <a:latin typeface="Calibri"/>
                <a:ea typeface="+mn-ea"/>
                <a:cs typeface="+mn-cs"/>
              </a:rPr>
              <a:t>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0AD47">
                    <a:lumMod val="75000"/>
                  </a:srgbClr>
                </a:solidFill>
                <a:effectLst/>
                <a:uLnTx/>
                <a:uFillTx/>
                <a:latin typeface="Calibri"/>
                <a:ea typeface="+mn-ea"/>
                <a:cs typeface="+mn-cs"/>
              </a:rPr>
              <a:t>E-F</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70AD47">
                  <a:lumMod val="75000"/>
                </a:srgbClr>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70AD47">
                    <a:lumMod val="75000"/>
                  </a:srgbClr>
                </a:solidFill>
                <a:effectLst/>
                <a:uLnTx/>
                <a:uFillTx/>
                <a:latin typeface="Calibri"/>
                <a:ea typeface="+mn-ea"/>
                <a:cs typeface="+mn-cs"/>
              </a:rPr>
              <a:t>Mission Statement </a:t>
            </a:r>
            <a:br>
              <a:rPr kumimoji="0" lang="en-US" sz="2800" b="0" i="0" u="none" strike="noStrike" kern="1200" cap="none" spc="0" normalizeH="0" baseline="0" noProof="0" dirty="0">
                <a:ln>
                  <a:noFill/>
                </a:ln>
                <a:solidFill>
                  <a:srgbClr val="70AD47">
                    <a:lumMod val="75000"/>
                  </a:srgbClr>
                </a:solidFill>
                <a:effectLst/>
                <a:uLnTx/>
                <a:uFillTx/>
                <a:latin typeface="Calibri"/>
                <a:ea typeface="+mn-ea"/>
                <a:cs typeface="+mn-cs"/>
              </a:rPr>
            </a:br>
            <a:r>
              <a:rPr kumimoji="0" lang="en-US" sz="2800" b="0" i="0" u="none" strike="noStrike" kern="1200" cap="none" spc="0" normalizeH="0" baseline="0" noProof="0" dirty="0">
                <a:ln>
                  <a:noFill/>
                </a:ln>
                <a:solidFill>
                  <a:srgbClr val="70AD47">
                    <a:lumMod val="75000"/>
                  </a:srgbClr>
                </a:solidFill>
                <a:effectLst/>
                <a:uLnTx/>
                <a:uFillTx/>
                <a:latin typeface="Calibri"/>
                <a:ea typeface="+mn-ea"/>
                <a:cs typeface="+mn-cs"/>
              </a:rPr>
              <a:t>Components </a:t>
            </a:r>
            <a:br>
              <a:rPr kumimoji="0" lang="en-US" sz="2800" b="0" i="0" u="none" strike="noStrike" kern="1200" cap="none" spc="0" normalizeH="0" baseline="0" noProof="0" dirty="0">
                <a:ln>
                  <a:noFill/>
                </a:ln>
                <a:solidFill>
                  <a:srgbClr val="70AD47">
                    <a:lumMod val="75000"/>
                  </a:srgbClr>
                </a:solidFill>
                <a:effectLst/>
                <a:uLnTx/>
                <a:uFillTx/>
                <a:latin typeface="Calibri"/>
                <a:ea typeface="+mn-ea"/>
                <a:cs typeface="+mn-cs"/>
              </a:rPr>
            </a:br>
            <a:r>
              <a:rPr kumimoji="0" lang="en-US" sz="2800" b="0" i="0" u="none" strike="noStrike" kern="1200" cap="none" spc="0" normalizeH="0" baseline="0" noProof="0" dirty="0">
                <a:ln>
                  <a:noFill/>
                </a:ln>
                <a:solidFill>
                  <a:srgbClr val="70AD47">
                    <a:lumMod val="75000"/>
                  </a:srgbClr>
                </a:solidFill>
                <a:effectLst/>
                <a:uLnTx/>
                <a:uFillTx/>
                <a:latin typeface="Calibri"/>
                <a:ea typeface="+mn-ea"/>
                <a:cs typeface="+mn-cs"/>
              </a:rPr>
              <a:t>Unique to Org 2</a:t>
            </a:r>
          </a:p>
        </p:txBody>
      </p:sp>
      <p:sp>
        <p:nvSpPr>
          <p:cNvPr id="93" name="TextBox 92"/>
          <p:cNvSpPr txBox="1"/>
          <p:nvPr/>
        </p:nvSpPr>
        <p:spPr>
          <a:xfrm>
            <a:off x="2815726" y="334223"/>
            <a:ext cx="645362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50000"/>
                    <a:lumOff val="50000"/>
                  </a:prstClr>
                </a:solidFill>
                <a:effectLst/>
                <a:uLnTx/>
                <a:uFillTx/>
                <a:latin typeface="Calibri"/>
                <a:ea typeface="+mn-ea"/>
                <a:cs typeface="+mn-cs"/>
              </a:rPr>
              <a:t>Analyzing Missions by Types of Nonprofits</a:t>
            </a:r>
          </a:p>
        </p:txBody>
      </p:sp>
      <p:sp>
        <p:nvSpPr>
          <p:cNvPr id="94" name="TextBox 93"/>
          <p:cNvSpPr txBox="1"/>
          <p:nvPr/>
        </p:nvSpPr>
        <p:spPr>
          <a:xfrm>
            <a:off x="3511837" y="5506998"/>
            <a:ext cx="46122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lumMod val="65000"/>
                  </a:prstClr>
                </a:solidFill>
                <a:effectLst/>
                <a:uLnTx/>
                <a:uFillTx/>
                <a:latin typeface="Calibri"/>
                <a:ea typeface="+mn-ea"/>
                <a:cs typeface="+mn-cs"/>
              </a:rPr>
              <a:t>Doesn’t work well with dense weighted graphs!</a:t>
            </a:r>
          </a:p>
        </p:txBody>
      </p:sp>
    </p:spTree>
    <p:extLst>
      <p:ext uri="{BB962C8B-B14F-4D97-AF65-F5344CB8AC3E}">
        <p14:creationId xmlns:p14="http://schemas.microsoft.com/office/powerpoint/2010/main" val="1424484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130391747"/>
              </p:ext>
            </p:extLst>
          </p:nvPr>
        </p:nvGraphicFramePr>
        <p:xfrm>
          <a:off x="3024554" y="1262734"/>
          <a:ext cx="5427784" cy="4098068"/>
        </p:xfrm>
        <a:graphic>
          <a:graphicData uri="http://schemas.openxmlformats.org/drawingml/2006/table">
            <a:tbl>
              <a:tblPr/>
              <a:tblGrid>
                <a:gridCol w="1289538">
                  <a:extLst>
                    <a:ext uri="{9D8B030D-6E8A-4147-A177-3AD203B41FA5}">
                      <a16:colId xmlns:a16="http://schemas.microsoft.com/office/drawing/2014/main" val="20000"/>
                    </a:ext>
                  </a:extLst>
                </a:gridCol>
                <a:gridCol w="1532910">
                  <a:extLst>
                    <a:ext uri="{9D8B030D-6E8A-4147-A177-3AD203B41FA5}">
                      <a16:colId xmlns:a16="http://schemas.microsoft.com/office/drawing/2014/main" val="66919538"/>
                    </a:ext>
                  </a:extLst>
                </a:gridCol>
                <a:gridCol w="1302668">
                  <a:extLst>
                    <a:ext uri="{9D8B030D-6E8A-4147-A177-3AD203B41FA5}">
                      <a16:colId xmlns:a16="http://schemas.microsoft.com/office/drawing/2014/main" val="20001"/>
                    </a:ext>
                  </a:extLst>
                </a:gridCol>
                <a:gridCol w="1302668">
                  <a:extLst>
                    <a:ext uri="{9D8B030D-6E8A-4147-A177-3AD203B41FA5}">
                      <a16:colId xmlns:a16="http://schemas.microsoft.com/office/drawing/2014/main" val="20002"/>
                    </a:ext>
                  </a:extLst>
                </a:gridCol>
              </a:tblGrid>
              <a:tr h="315236">
                <a:tc>
                  <a:txBody>
                    <a:bodyPr/>
                    <a:lstStyle/>
                    <a:p>
                      <a:pPr algn="ctr" fontAlgn="b"/>
                      <a:r>
                        <a:rPr lang="en-US" sz="2000" b="1" i="0" u="sng" strike="noStrike" dirty="0">
                          <a:solidFill>
                            <a:srgbClr val="000000"/>
                          </a:solidFill>
                          <a:latin typeface="Calibri"/>
                        </a:rPr>
                        <a:t>Freq ALL</a:t>
                      </a:r>
                    </a:p>
                  </a:txBody>
                  <a:tcPr marL="9525" marR="9525" marT="9525" marB="0" anchor="b">
                    <a:lnL>
                      <a:noFill/>
                    </a:lnL>
                    <a:lnR>
                      <a:noFill/>
                    </a:lnR>
                    <a:lnT>
                      <a:noFill/>
                    </a:lnT>
                    <a:lnB>
                      <a:noFill/>
                    </a:lnB>
                  </a:tcPr>
                </a:tc>
                <a:tc>
                  <a:txBody>
                    <a:bodyPr/>
                    <a:lstStyle/>
                    <a:p>
                      <a:pPr algn="ctr" fontAlgn="b"/>
                      <a:r>
                        <a:rPr lang="en-US" sz="2000" b="1" i="0" u="sng" strike="noStrike" dirty="0">
                          <a:solidFill>
                            <a:srgbClr val="000000"/>
                          </a:solidFill>
                          <a:latin typeface="Calibri"/>
                        </a:rPr>
                        <a:t>Freq GROUP</a:t>
                      </a:r>
                    </a:p>
                  </a:txBody>
                  <a:tcPr marL="9525" marR="9525" marT="9525" marB="0" anchor="b">
                    <a:lnL>
                      <a:noFill/>
                    </a:lnL>
                    <a:lnR>
                      <a:noFill/>
                    </a:lnR>
                    <a:lnT>
                      <a:noFill/>
                    </a:lnT>
                    <a:lnB>
                      <a:noFill/>
                    </a:lnB>
                  </a:tcPr>
                </a:tc>
                <a:tc>
                  <a:txBody>
                    <a:bodyPr/>
                    <a:lstStyle/>
                    <a:p>
                      <a:pPr algn="ctr" fontAlgn="b"/>
                      <a:r>
                        <a:rPr lang="en-US" sz="2000" b="1" i="0" u="sng" strike="noStrike" dirty="0">
                          <a:solidFill>
                            <a:srgbClr val="000000"/>
                          </a:solidFill>
                          <a:latin typeface="Calibri"/>
                        </a:rPr>
                        <a:t> Term 1</a:t>
                      </a:r>
                    </a:p>
                  </a:txBody>
                  <a:tcPr marL="9525" marR="9525" marT="9525" marB="0" anchor="b">
                    <a:lnL>
                      <a:noFill/>
                    </a:lnL>
                    <a:lnR>
                      <a:noFill/>
                    </a:lnR>
                    <a:lnT>
                      <a:noFill/>
                    </a:lnT>
                    <a:lnB>
                      <a:noFill/>
                    </a:lnB>
                  </a:tcPr>
                </a:tc>
                <a:tc>
                  <a:txBody>
                    <a:bodyPr/>
                    <a:lstStyle/>
                    <a:p>
                      <a:pPr algn="ctr" fontAlgn="b"/>
                      <a:r>
                        <a:rPr lang="en-US" sz="2000" b="1" i="0" u="sng" strike="noStrike" dirty="0">
                          <a:solidFill>
                            <a:srgbClr val="000000"/>
                          </a:solidFill>
                          <a:latin typeface="Calibri"/>
                        </a:rPr>
                        <a:t> Term 2</a:t>
                      </a: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315236">
                <a:tc>
                  <a:txBody>
                    <a:bodyPr/>
                    <a:lstStyle/>
                    <a:p>
                      <a:pPr algn="ctr" fontAlgn="b"/>
                      <a:r>
                        <a:rPr lang="en-US" sz="2000" b="1" i="0" u="none" strike="noStrike" dirty="0">
                          <a:solidFill>
                            <a:schemeClr val="accent2">
                              <a:lumMod val="75000"/>
                            </a:schemeClr>
                          </a:solidFill>
                          <a:latin typeface="Calibri"/>
                        </a:rPr>
                        <a:t>10</a:t>
                      </a:r>
                    </a:p>
                  </a:txBody>
                  <a:tcPr marL="9525" marR="9525" marT="9525" marB="0" anchor="b">
                    <a:lnL>
                      <a:noFill/>
                    </a:lnL>
                    <a:lnR>
                      <a:noFill/>
                    </a:lnR>
                    <a:lnT>
                      <a:noFill/>
                    </a:lnT>
                    <a:lnB>
                      <a:noFill/>
                    </a:lnB>
                  </a:tcPr>
                </a:tc>
                <a:tc>
                  <a:txBody>
                    <a:bodyPr/>
                    <a:lstStyle/>
                    <a:p>
                      <a:pPr algn="ctr" fontAlgn="b"/>
                      <a:r>
                        <a:rPr lang="en-US" sz="2000" b="1" i="0" u="none" strike="noStrike" dirty="0">
                          <a:solidFill>
                            <a:schemeClr val="accent2">
                              <a:lumMod val="75000"/>
                            </a:schemeClr>
                          </a:solidFill>
                          <a:latin typeface="Calibri"/>
                        </a:rPr>
                        <a:t>7</a:t>
                      </a:r>
                    </a:p>
                  </a:txBody>
                  <a:tcPr marL="9525" marR="9525" marT="9525" marB="0" anchor="b">
                    <a:lnL>
                      <a:noFill/>
                    </a:lnL>
                    <a:lnR>
                      <a:noFill/>
                    </a:lnR>
                    <a:lnT>
                      <a:noFill/>
                    </a:lnT>
                    <a:lnB>
                      <a:noFill/>
                    </a:lnB>
                  </a:tcPr>
                </a:tc>
                <a:tc>
                  <a:txBody>
                    <a:bodyPr/>
                    <a:lstStyle/>
                    <a:p>
                      <a:pPr algn="ctr" fontAlgn="b"/>
                      <a:r>
                        <a:rPr lang="en-US" sz="2000" b="1" i="0" u="none" strike="noStrike" dirty="0">
                          <a:solidFill>
                            <a:schemeClr val="accent2">
                              <a:lumMod val="75000"/>
                            </a:schemeClr>
                          </a:solidFill>
                          <a:latin typeface="Calibri"/>
                        </a:rPr>
                        <a:t>econ</a:t>
                      </a:r>
                    </a:p>
                  </a:txBody>
                  <a:tcPr marL="9525" marR="9525" marT="9525" marB="0" anchor="b">
                    <a:lnL>
                      <a:noFill/>
                    </a:lnL>
                    <a:lnR>
                      <a:noFill/>
                    </a:lnR>
                    <a:lnT>
                      <a:noFill/>
                    </a:lnT>
                    <a:lnB>
                      <a:noFill/>
                    </a:lnB>
                  </a:tcPr>
                </a:tc>
                <a:tc>
                  <a:txBody>
                    <a:bodyPr/>
                    <a:lstStyle/>
                    <a:p>
                      <a:pPr algn="ctr" fontAlgn="b"/>
                      <a:r>
                        <a:rPr lang="en-US" sz="2000" b="1" i="0" u="none" strike="noStrike" dirty="0">
                          <a:solidFill>
                            <a:schemeClr val="accent2">
                              <a:lumMod val="75000"/>
                            </a:schemeClr>
                          </a:solidFill>
                          <a:latin typeface="Calibri"/>
                        </a:rPr>
                        <a:t>dev</a:t>
                      </a: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315236">
                <a:tc>
                  <a:txBody>
                    <a:bodyPr/>
                    <a:lstStyle/>
                    <a:p>
                      <a:pPr algn="ctr" fontAlgn="b"/>
                      <a:r>
                        <a:rPr lang="en-US" sz="2000" b="0" i="0" u="none" strike="noStrike" dirty="0">
                          <a:solidFill>
                            <a:srgbClr val="000000"/>
                          </a:solidFill>
                          <a:latin typeface="Calibri"/>
                        </a:rPr>
                        <a:t>7</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latin typeface="Calibri"/>
                        </a:rPr>
                        <a:t>4</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latin typeface="Calibri"/>
                        </a:rPr>
                        <a:t>self</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latin typeface="Calibri"/>
                        </a:rPr>
                        <a:t>reliance</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315236">
                <a:tc>
                  <a:txBody>
                    <a:bodyPr/>
                    <a:lstStyle/>
                    <a:p>
                      <a:pPr algn="ctr" fontAlgn="b"/>
                      <a:r>
                        <a:rPr lang="en-US" sz="2000" b="0" i="0" u="none" strike="noStrike" dirty="0">
                          <a:solidFill>
                            <a:srgbClr val="000000"/>
                          </a:solidFill>
                          <a:latin typeface="Calibri"/>
                        </a:rPr>
                        <a:t>5</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latin typeface="Calibri"/>
                        </a:rPr>
                        <a:t>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latin typeface="Calibri"/>
                        </a:rPr>
                        <a:t>dev</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latin typeface="Calibri"/>
                        </a:rPr>
                        <a:t>con</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315236">
                <a:tc>
                  <a:txBody>
                    <a:bodyPr/>
                    <a:lstStyle/>
                    <a:p>
                      <a:pPr algn="ctr" fontAlgn="b"/>
                      <a:r>
                        <a:rPr lang="en-US" sz="2000" b="0" i="0" u="none" strike="noStrike" dirty="0">
                          <a:solidFill>
                            <a:srgbClr val="000000"/>
                          </a:solidFill>
                          <a:latin typeface="Calibri"/>
                        </a:rPr>
                        <a:t>5</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latin typeface="Calibri"/>
                        </a:rPr>
                        <a:t>2</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latin typeface="Calibri"/>
                        </a:rPr>
                        <a:t>globla</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latin typeface="Calibri"/>
                        </a:rPr>
                        <a:t>econ</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315236">
                <a:tc>
                  <a:txBody>
                    <a:bodyPr/>
                    <a:lstStyle/>
                    <a:p>
                      <a:pPr algn="ctr" fontAlgn="b"/>
                      <a:r>
                        <a:rPr lang="en-US" sz="2000" b="0" i="0" u="none" strike="noStrike" dirty="0">
                          <a:solidFill>
                            <a:srgbClr val="000000"/>
                          </a:solidFill>
                          <a:latin typeface="Calibri"/>
                        </a:rPr>
                        <a:t>4</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latin typeface="Calibri"/>
                        </a:rPr>
                        <a:t>2</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latin typeface="Calibri"/>
                        </a:rPr>
                        <a:t>local</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latin typeface="Calibri"/>
                        </a:rPr>
                        <a:t>econ</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315236">
                <a:tc>
                  <a:txBody>
                    <a:bodyPr/>
                    <a:lstStyle/>
                    <a:p>
                      <a:pPr algn="ctr" fontAlgn="b"/>
                      <a:r>
                        <a:rPr lang="en-US" sz="2000" b="0" i="0" u="none" strike="noStrike" dirty="0">
                          <a:solidFill>
                            <a:srgbClr val="000000"/>
                          </a:solidFill>
                          <a:latin typeface="Calibri"/>
                        </a:rPr>
                        <a:t>4</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latin typeface="Calibri"/>
                        </a:rPr>
                        <a:t>1</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latin typeface="Calibri"/>
                        </a:rPr>
                        <a:t>soc</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latin typeface="Calibri"/>
                        </a:rPr>
                        <a:t>econ</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315236">
                <a:tc>
                  <a:txBody>
                    <a:bodyPr/>
                    <a:lstStyle/>
                    <a:p>
                      <a:pPr algn="ctr" fontAlgn="b"/>
                      <a:r>
                        <a:rPr lang="en-US" sz="2000" b="0" i="0" u="none" strike="noStrike" dirty="0">
                          <a:solidFill>
                            <a:srgbClr val="000000"/>
                          </a:solidFill>
                          <a:latin typeface="Calibri"/>
                        </a:rPr>
                        <a:t>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latin typeface="Calibri"/>
                        </a:rPr>
                        <a:t>2</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latin typeface="Calibri"/>
                        </a:rPr>
                        <a:t>econ</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latin typeface="Calibri"/>
                        </a:rPr>
                        <a:t>socialism</a:t>
                      </a: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315236">
                <a:tc>
                  <a:txBody>
                    <a:bodyPr/>
                    <a:lstStyle/>
                    <a:p>
                      <a:pPr algn="ctr" fontAlgn="b"/>
                      <a:r>
                        <a:rPr lang="en-US" sz="2000" b="0" i="0" u="none" strike="noStrike" dirty="0">
                          <a:solidFill>
                            <a:srgbClr val="000000"/>
                          </a:solidFill>
                          <a:latin typeface="Calibri"/>
                        </a:rPr>
                        <a:t>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latin typeface="Calibri"/>
                        </a:rPr>
                        <a:t>3</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latin typeface="Calibri"/>
                        </a:rPr>
                        <a:t>finance</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latin typeface="Calibri"/>
                        </a:rPr>
                        <a:t>global</a:t>
                      </a: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315236">
                <a:tc>
                  <a:txBody>
                    <a:bodyPr/>
                    <a:lstStyle/>
                    <a:p>
                      <a:pPr algn="ctr" fontAlgn="b"/>
                      <a:r>
                        <a:rPr lang="en-US" sz="2000" b="0" i="0" u="none" strike="noStrike" dirty="0">
                          <a:solidFill>
                            <a:srgbClr val="000000"/>
                          </a:solidFill>
                          <a:latin typeface="Calibri"/>
                        </a:rPr>
                        <a:t>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latin typeface="Calibri"/>
                        </a:rPr>
                        <a:t>2</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latin typeface="Calibri"/>
                        </a:rPr>
                        <a:t>global</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latin typeface="Calibri"/>
                        </a:rPr>
                        <a:t>finance</a:t>
                      </a: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r h="315236">
                <a:tc>
                  <a:txBody>
                    <a:bodyPr/>
                    <a:lstStyle/>
                    <a:p>
                      <a:pPr algn="ctr" fontAlgn="b"/>
                      <a:r>
                        <a:rPr lang="en-US" sz="2000" b="0" i="0" u="none" strike="noStrike" dirty="0">
                          <a:solidFill>
                            <a:srgbClr val="000000"/>
                          </a:solidFill>
                          <a:latin typeface="Calibri"/>
                        </a:rPr>
                        <a:t>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latin typeface="Calibri"/>
                        </a:rPr>
                        <a:t>2</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latin typeface="Calibri"/>
                        </a:rPr>
                        <a:t>global</a:t>
                      </a:r>
                    </a:p>
                  </a:txBody>
                  <a:tcPr marL="9525" marR="9525" marT="9525" marB="0" anchor="b">
                    <a:lnL>
                      <a:noFill/>
                    </a:lnL>
                    <a:lnR>
                      <a:noFill/>
                    </a:lnR>
                    <a:lnT>
                      <a:noFill/>
                    </a:lnT>
                    <a:lnB>
                      <a:noFill/>
                    </a:lnB>
                  </a:tcPr>
                </a:tc>
                <a:tc>
                  <a:txBody>
                    <a:bodyPr/>
                    <a:lstStyle/>
                    <a:p>
                      <a:pPr algn="ctr" fontAlgn="b"/>
                      <a:r>
                        <a:rPr lang="en-US" sz="2000" b="0" i="0" u="none" strike="noStrike" dirty="0" err="1">
                          <a:solidFill>
                            <a:srgbClr val="000000"/>
                          </a:solidFill>
                          <a:latin typeface="Calibri"/>
                        </a:rPr>
                        <a:t>impsm</a:t>
                      </a:r>
                      <a:endParaRPr lang="en-US" sz="2000" b="0" i="0" u="none" strike="noStrike" dirty="0">
                        <a:solidFill>
                          <a:srgbClr val="000000"/>
                        </a:solidFill>
                        <a:latin typeface="Calibri"/>
                      </a:endParaRPr>
                    </a:p>
                  </a:txBody>
                  <a:tcPr marL="9525" marR="9525" marT="9525" marB="0" anchor="b">
                    <a:lnL>
                      <a:noFill/>
                    </a:lnL>
                    <a:lnR>
                      <a:noFill/>
                    </a:lnR>
                    <a:lnT>
                      <a:noFill/>
                    </a:lnT>
                    <a:lnB>
                      <a:noFill/>
                    </a:lnB>
                  </a:tcPr>
                </a:tc>
                <a:extLst>
                  <a:ext uri="{0D108BD9-81ED-4DB2-BD59-A6C34878D82A}">
                    <a16:rowId xmlns:a16="http://schemas.microsoft.com/office/drawing/2014/main" val="10010"/>
                  </a:ext>
                </a:extLst>
              </a:tr>
              <a:tr h="315236">
                <a:tc>
                  <a:txBody>
                    <a:bodyPr/>
                    <a:lstStyle/>
                    <a:p>
                      <a:pPr algn="ctr" fontAlgn="b"/>
                      <a:r>
                        <a:rPr lang="en-US" sz="2000" b="0" i="0" u="none" strike="noStrike" dirty="0">
                          <a:solidFill>
                            <a:srgbClr val="000000"/>
                          </a:solidFill>
                          <a:latin typeface="Calibri"/>
                        </a:rPr>
                        <a:t>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latin typeface="Calibri"/>
                        </a:rPr>
                        <a:t>1</a:t>
                      </a:r>
                    </a:p>
                  </a:txBody>
                  <a:tcPr marL="9525" marR="9525" marT="9525" marB="0" anchor="b">
                    <a:lnL>
                      <a:noFill/>
                    </a:lnL>
                    <a:lnR>
                      <a:noFill/>
                    </a:lnR>
                    <a:lnT>
                      <a:noFill/>
                    </a:lnT>
                    <a:lnB>
                      <a:noFill/>
                    </a:lnB>
                  </a:tcPr>
                </a:tc>
                <a:tc>
                  <a:txBody>
                    <a:bodyPr/>
                    <a:lstStyle/>
                    <a:p>
                      <a:pPr algn="ctr" fontAlgn="b"/>
                      <a:r>
                        <a:rPr lang="en-US" sz="2000" b="0" i="0" u="none" strike="noStrike">
                          <a:solidFill>
                            <a:srgbClr val="000000"/>
                          </a:solidFill>
                          <a:latin typeface="Calibri"/>
                        </a:rPr>
                        <a:t>impsm</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latin typeface="Calibri"/>
                        </a:rPr>
                        <a:t>global</a:t>
                      </a:r>
                    </a:p>
                  </a:txBody>
                  <a:tcPr marL="9525" marR="9525" marT="9525" marB="0" anchor="b">
                    <a:lnL>
                      <a:noFill/>
                    </a:lnL>
                    <a:lnR>
                      <a:noFill/>
                    </a:lnR>
                    <a:lnT>
                      <a:noFill/>
                    </a:lnT>
                    <a:lnB>
                      <a:noFill/>
                    </a:lnB>
                  </a:tcPr>
                </a:tc>
                <a:extLst>
                  <a:ext uri="{0D108BD9-81ED-4DB2-BD59-A6C34878D82A}">
                    <a16:rowId xmlns:a16="http://schemas.microsoft.com/office/drawing/2014/main" val="10011"/>
                  </a:ext>
                </a:extLst>
              </a:tr>
              <a:tr h="315236">
                <a:tc>
                  <a:txBody>
                    <a:bodyPr/>
                    <a:lstStyle/>
                    <a:p>
                      <a:pPr algn="ctr" fontAlgn="b"/>
                      <a:r>
                        <a:rPr lang="en-US" sz="2000" b="0" i="0" u="none" strike="noStrike" dirty="0">
                          <a:solidFill>
                            <a:srgbClr val="000000"/>
                          </a:solidFill>
                          <a:latin typeface="Calibri"/>
                        </a:rPr>
                        <a:t>3</a:t>
                      </a: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latin typeface="Calibri"/>
                        </a:rPr>
                        <a:t>1</a:t>
                      </a:r>
                    </a:p>
                  </a:txBody>
                  <a:tcPr marL="9525" marR="9525" marT="9525" marB="0" anchor="b">
                    <a:lnL>
                      <a:noFill/>
                    </a:lnL>
                    <a:lnR>
                      <a:noFill/>
                    </a:lnR>
                    <a:lnT>
                      <a:noFill/>
                    </a:lnT>
                    <a:lnB>
                      <a:noFill/>
                    </a:lnB>
                  </a:tcPr>
                </a:tc>
                <a:tc>
                  <a:txBody>
                    <a:bodyPr/>
                    <a:lstStyle/>
                    <a:p>
                      <a:pPr algn="ctr" fontAlgn="b"/>
                      <a:r>
                        <a:rPr lang="en-US" sz="2000" b="0" i="0" u="none" strike="noStrike" dirty="0" err="1">
                          <a:solidFill>
                            <a:srgbClr val="000000"/>
                          </a:solidFill>
                          <a:latin typeface="Calibri"/>
                        </a:rPr>
                        <a:t>impsm</a:t>
                      </a:r>
                      <a:endParaRPr lang="en-US" sz="20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ctr" fontAlgn="b"/>
                      <a:r>
                        <a:rPr lang="en-US" sz="2000" b="0" i="0" u="none" strike="noStrike" dirty="0">
                          <a:solidFill>
                            <a:srgbClr val="000000"/>
                          </a:solidFill>
                          <a:latin typeface="Calibri"/>
                        </a:rPr>
                        <a:t>invasion</a:t>
                      </a:r>
                    </a:p>
                  </a:txBody>
                  <a:tcPr marL="9525" marR="9525" marT="9525" marB="0" anchor="b">
                    <a:lnL>
                      <a:noFill/>
                    </a:lnL>
                    <a:lnR>
                      <a:noFill/>
                    </a:lnR>
                    <a:lnT>
                      <a:noFill/>
                    </a:lnT>
                    <a:lnB>
                      <a:noFill/>
                    </a:lnB>
                  </a:tcPr>
                </a:tc>
                <a:extLst>
                  <a:ext uri="{0D108BD9-81ED-4DB2-BD59-A6C34878D82A}">
                    <a16:rowId xmlns:a16="http://schemas.microsoft.com/office/drawing/2014/main" val="10012"/>
                  </a:ext>
                </a:extLst>
              </a:tr>
            </a:tbl>
          </a:graphicData>
        </a:graphic>
      </p:graphicFrame>
      <p:sp>
        <p:nvSpPr>
          <p:cNvPr id="3" name="Title 2"/>
          <p:cNvSpPr>
            <a:spLocks noGrp="1"/>
          </p:cNvSpPr>
          <p:nvPr>
            <p:ph type="title"/>
          </p:nvPr>
        </p:nvSpPr>
        <p:spPr>
          <a:xfrm>
            <a:off x="609600" y="0"/>
            <a:ext cx="10972800" cy="1143000"/>
          </a:xfrm>
        </p:spPr>
        <p:txBody>
          <a:bodyPr>
            <a:normAutofit/>
          </a:bodyPr>
          <a:lstStyle/>
          <a:p>
            <a:r>
              <a:rPr lang="en-US" dirty="0"/>
              <a:t>Data structure of a weighted network:</a:t>
            </a:r>
          </a:p>
        </p:txBody>
      </p:sp>
      <p:sp>
        <p:nvSpPr>
          <p:cNvPr id="4" name="TextBox 3"/>
          <p:cNvSpPr txBox="1"/>
          <p:nvPr/>
        </p:nvSpPr>
        <p:spPr>
          <a:xfrm>
            <a:off x="2250809" y="5714999"/>
            <a:ext cx="8184485"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2">
                    <a:lumMod val="75000"/>
                  </a:schemeClr>
                </a:solidFill>
                <a:effectLst/>
                <a:uLnTx/>
                <a:uFillTx/>
                <a:latin typeface="Calibri"/>
                <a:ea typeface="+mn-ea"/>
                <a:cs typeface="+mn-cs"/>
              </a:rPr>
              <a:t>Is it significant that </a:t>
            </a:r>
            <a:r>
              <a:rPr kumimoji="0" lang="en-US" sz="2800" b="1" i="0" u="none" strike="noStrike" kern="1200" cap="none" spc="0" normalizeH="0" baseline="0" noProof="0" dirty="0">
                <a:ln>
                  <a:noFill/>
                </a:ln>
                <a:solidFill>
                  <a:schemeClr val="accent2">
                    <a:lumMod val="75000"/>
                  </a:schemeClr>
                </a:solidFill>
                <a:effectLst/>
                <a:uLnTx/>
                <a:uFillTx/>
                <a:latin typeface="Calibri"/>
                <a:ea typeface="+mn-ea"/>
                <a:cs typeface="+mn-cs"/>
              </a:rPr>
              <a:t>economic development </a:t>
            </a:r>
            <a:r>
              <a:rPr kumimoji="0" lang="en-US" sz="2400" b="0" i="0" u="none" strike="noStrike" kern="1200" cap="none" spc="0" normalizeH="0" baseline="0" noProof="0" dirty="0">
                <a:ln>
                  <a:noFill/>
                </a:ln>
                <a:solidFill>
                  <a:schemeClr val="accent2">
                    <a:lumMod val="75000"/>
                  </a:schemeClr>
                </a:solidFill>
                <a:effectLst/>
                <a:uLnTx/>
                <a:uFillTx/>
                <a:latin typeface="Calibri"/>
                <a:ea typeface="+mn-ea"/>
                <a:cs typeface="+mn-cs"/>
              </a:rPr>
              <a:t>was mentioned </a:t>
            </a:r>
            <a:br>
              <a:rPr kumimoji="0" lang="en-US" sz="2400" b="0" i="0" u="none" strike="noStrike" kern="1200" cap="none" spc="0" normalizeH="0" baseline="0" noProof="0" dirty="0">
                <a:ln>
                  <a:noFill/>
                </a:ln>
                <a:solidFill>
                  <a:schemeClr val="accent2">
                    <a:lumMod val="75000"/>
                  </a:schemeClr>
                </a:solidFill>
                <a:effectLst/>
                <a:uLnTx/>
                <a:uFillTx/>
                <a:latin typeface="Calibri"/>
                <a:ea typeface="+mn-ea"/>
                <a:cs typeface="+mn-cs"/>
              </a:rPr>
            </a:br>
            <a:r>
              <a:rPr kumimoji="0" lang="en-US" sz="2800" b="1" i="0" u="none" strike="noStrike" kern="1200" cap="none" spc="0" normalizeH="0" baseline="0" noProof="0" dirty="0">
                <a:ln>
                  <a:noFill/>
                </a:ln>
                <a:solidFill>
                  <a:schemeClr val="accent2">
                    <a:lumMod val="75000"/>
                  </a:schemeClr>
                </a:solidFill>
                <a:effectLst/>
                <a:uLnTx/>
                <a:uFillTx/>
                <a:latin typeface="Calibri"/>
                <a:ea typeface="+mn-ea"/>
                <a:cs typeface="+mn-cs"/>
              </a:rPr>
              <a:t>7 times </a:t>
            </a:r>
            <a:r>
              <a:rPr kumimoji="0" lang="en-US" sz="2400" b="0" i="0" u="none" strike="noStrike" kern="1200" cap="none" spc="0" normalizeH="0" baseline="0" noProof="0" dirty="0">
                <a:ln>
                  <a:noFill/>
                </a:ln>
                <a:solidFill>
                  <a:schemeClr val="accent2">
                    <a:lumMod val="75000"/>
                  </a:schemeClr>
                </a:solidFill>
                <a:effectLst/>
                <a:uLnTx/>
                <a:uFillTx/>
                <a:latin typeface="Calibri"/>
                <a:ea typeface="+mn-ea"/>
                <a:cs typeface="+mn-cs"/>
              </a:rPr>
              <a:t>by a specific type of organization?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6EF9BE22-739C-40F7-9A49-A15DA5259509}"/>
              </a:ext>
            </a:extLst>
          </p:cNvPr>
          <p:cNvSpPr txBox="1"/>
          <p:nvPr/>
        </p:nvSpPr>
        <p:spPr>
          <a:xfrm>
            <a:off x="9989002" y="2767502"/>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a:t>
            </a:r>
          </a:p>
        </p:txBody>
      </p:sp>
      <p:sp>
        <p:nvSpPr>
          <p:cNvPr id="51" name="TextBox 50">
            <a:extLst>
              <a:ext uri="{FF2B5EF4-FFF2-40B4-BE49-F238E27FC236}">
                <a16:creationId xmlns:a16="http://schemas.microsoft.com/office/drawing/2014/main" id="{7E887796-EE58-4D10-9414-49C871B6A4E9}"/>
              </a:ext>
            </a:extLst>
          </p:cNvPr>
          <p:cNvSpPr txBox="1"/>
          <p:nvPr/>
        </p:nvSpPr>
        <p:spPr>
          <a:xfrm>
            <a:off x="7114118" y="3379584"/>
            <a:ext cx="90249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D7D31">
                    <a:lumMod val="75000"/>
                  </a:srgbClr>
                </a:solidFill>
                <a:effectLst/>
                <a:uLnTx/>
                <a:uFillTx/>
                <a:latin typeface="Calibri"/>
                <a:ea typeface="+mn-ea"/>
                <a:cs typeface="+mn-cs"/>
              </a:rPr>
              <a:t>ECON</a:t>
            </a:r>
          </a:p>
        </p:txBody>
      </p:sp>
      <p:sp>
        <p:nvSpPr>
          <p:cNvPr id="52" name="TextBox 51">
            <a:extLst>
              <a:ext uri="{FF2B5EF4-FFF2-40B4-BE49-F238E27FC236}">
                <a16:creationId xmlns:a16="http://schemas.microsoft.com/office/drawing/2014/main" id="{06B65039-3607-48A8-8028-35A2481D4BD2}"/>
              </a:ext>
            </a:extLst>
          </p:cNvPr>
          <p:cNvSpPr txBox="1"/>
          <p:nvPr/>
        </p:nvSpPr>
        <p:spPr>
          <a:xfrm>
            <a:off x="8160202" y="2232678"/>
            <a:ext cx="3289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t>
            </a:r>
          </a:p>
        </p:txBody>
      </p:sp>
      <p:sp>
        <p:nvSpPr>
          <p:cNvPr id="53" name="TextBox 52">
            <a:extLst>
              <a:ext uri="{FF2B5EF4-FFF2-40B4-BE49-F238E27FC236}">
                <a16:creationId xmlns:a16="http://schemas.microsoft.com/office/drawing/2014/main" id="{2581A2ED-7F55-46FD-8DFC-C375A7D22BE7}"/>
              </a:ext>
            </a:extLst>
          </p:cNvPr>
          <p:cNvSpPr txBox="1"/>
          <p:nvPr/>
        </p:nvSpPr>
        <p:spPr>
          <a:xfrm>
            <a:off x="9989002" y="1242078"/>
            <a:ext cx="3097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a:t>
            </a:r>
          </a:p>
        </p:txBody>
      </p:sp>
      <p:sp>
        <p:nvSpPr>
          <p:cNvPr id="54" name="TextBox 53">
            <a:extLst>
              <a:ext uri="{FF2B5EF4-FFF2-40B4-BE49-F238E27FC236}">
                <a16:creationId xmlns:a16="http://schemas.microsoft.com/office/drawing/2014/main" id="{059FA5F2-4B7B-4F02-A734-20186A169655}"/>
              </a:ext>
            </a:extLst>
          </p:cNvPr>
          <p:cNvSpPr txBox="1"/>
          <p:nvPr/>
        </p:nvSpPr>
        <p:spPr>
          <a:xfrm>
            <a:off x="9077716" y="1787146"/>
            <a:ext cx="3080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p>
        </p:txBody>
      </p:sp>
      <p:sp>
        <p:nvSpPr>
          <p:cNvPr id="55" name="TextBox 54">
            <a:extLst>
              <a:ext uri="{FF2B5EF4-FFF2-40B4-BE49-F238E27FC236}">
                <a16:creationId xmlns:a16="http://schemas.microsoft.com/office/drawing/2014/main" id="{BA0A562F-A65C-48CE-833D-F8C3CD4A7546}"/>
              </a:ext>
            </a:extLst>
          </p:cNvPr>
          <p:cNvSpPr txBox="1"/>
          <p:nvPr/>
        </p:nvSpPr>
        <p:spPr>
          <a:xfrm>
            <a:off x="8955326" y="2777746"/>
            <a:ext cx="7120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D7D31">
                    <a:lumMod val="75000"/>
                  </a:srgbClr>
                </a:solidFill>
                <a:effectLst/>
                <a:uLnTx/>
                <a:uFillTx/>
                <a:latin typeface="Calibri"/>
                <a:ea typeface="+mn-ea"/>
                <a:cs typeface="+mn-cs"/>
              </a:rPr>
              <a:t>DEV</a:t>
            </a:r>
          </a:p>
        </p:txBody>
      </p:sp>
      <p:cxnSp>
        <p:nvCxnSpPr>
          <p:cNvPr id="56" name="Straight Connector 55">
            <a:extLst>
              <a:ext uri="{FF2B5EF4-FFF2-40B4-BE49-F238E27FC236}">
                <a16:creationId xmlns:a16="http://schemas.microsoft.com/office/drawing/2014/main" id="{9B461673-E5B5-4D64-BC07-7C0CF6CF62F0}"/>
              </a:ext>
            </a:extLst>
          </p:cNvPr>
          <p:cNvCxnSpPr>
            <a:stCxn id="54" idx="0"/>
            <a:endCxn id="53" idx="1"/>
          </p:cNvCxnSpPr>
          <p:nvPr/>
        </p:nvCxnSpPr>
        <p:spPr>
          <a:xfrm flipV="1">
            <a:off x="9231765" y="1426744"/>
            <a:ext cx="757237" cy="360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7CE2BA7-342D-4C75-8954-04674CDC1ECB}"/>
              </a:ext>
            </a:extLst>
          </p:cNvPr>
          <p:cNvCxnSpPr>
            <a:stCxn id="54" idx="2"/>
            <a:endCxn id="55" idx="0"/>
          </p:cNvCxnSpPr>
          <p:nvPr/>
        </p:nvCxnSpPr>
        <p:spPr>
          <a:xfrm>
            <a:off x="9231765" y="2156478"/>
            <a:ext cx="79588" cy="621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883E584-8747-412E-984B-7E9BA9553DF7}"/>
              </a:ext>
            </a:extLst>
          </p:cNvPr>
          <p:cNvCxnSpPr>
            <a:stCxn id="55" idx="3"/>
            <a:endCxn id="50" idx="1"/>
          </p:cNvCxnSpPr>
          <p:nvPr/>
        </p:nvCxnSpPr>
        <p:spPr>
          <a:xfrm flipV="1">
            <a:off x="9667380" y="2952168"/>
            <a:ext cx="321622" cy="5641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EE55409-A315-495D-B626-767381CD5D70}"/>
              </a:ext>
            </a:extLst>
          </p:cNvPr>
          <p:cNvCxnSpPr>
            <a:stCxn id="52" idx="3"/>
            <a:endCxn id="55" idx="1"/>
          </p:cNvCxnSpPr>
          <p:nvPr/>
        </p:nvCxnSpPr>
        <p:spPr>
          <a:xfrm>
            <a:off x="8489138" y="2417344"/>
            <a:ext cx="466188" cy="591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76ECF6F-AFCD-4213-B827-7287DD9E5B7A}"/>
              </a:ext>
            </a:extLst>
          </p:cNvPr>
          <p:cNvCxnSpPr>
            <a:stCxn id="51" idx="3"/>
            <a:endCxn id="55" idx="1"/>
          </p:cNvCxnSpPr>
          <p:nvPr/>
        </p:nvCxnSpPr>
        <p:spPr>
          <a:xfrm flipV="1">
            <a:off x="8016609" y="3008579"/>
            <a:ext cx="938717" cy="601838"/>
          </a:xfrm>
          <a:prstGeom prst="line">
            <a:avLst/>
          </a:prstGeom>
          <a:ln w="38100">
            <a:solidFill>
              <a:schemeClr val="accent2">
                <a:lumMod val="75000"/>
              </a:schemeClr>
            </a:solidFill>
          </a:ln>
        </p:spPr>
        <p:style>
          <a:lnRef idx="3">
            <a:schemeClr val="accent6"/>
          </a:lnRef>
          <a:fillRef idx="0">
            <a:schemeClr val="accent6"/>
          </a:fillRef>
          <a:effectRef idx="2">
            <a:schemeClr val="accent6"/>
          </a:effectRef>
          <a:fontRef idx="minor">
            <a:schemeClr val="tx1"/>
          </a:fontRef>
        </p:style>
      </p:cxnSp>
      <p:sp>
        <p:nvSpPr>
          <p:cNvPr id="61" name="TextBox 60">
            <a:extLst>
              <a:ext uri="{FF2B5EF4-FFF2-40B4-BE49-F238E27FC236}">
                <a16:creationId xmlns:a16="http://schemas.microsoft.com/office/drawing/2014/main" id="{5EE72E00-AF22-48A5-8577-435A4DEA3C83}"/>
              </a:ext>
            </a:extLst>
          </p:cNvPr>
          <p:cNvSpPr txBox="1"/>
          <p:nvPr/>
        </p:nvSpPr>
        <p:spPr>
          <a:xfrm>
            <a:off x="3639378" y="3122649"/>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a:t>
            </a:r>
          </a:p>
        </p:txBody>
      </p:sp>
      <p:sp>
        <p:nvSpPr>
          <p:cNvPr id="62" name="TextBox 61">
            <a:extLst>
              <a:ext uri="{FF2B5EF4-FFF2-40B4-BE49-F238E27FC236}">
                <a16:creationId xmlns:a16="http://schemas.microsoft.com/office/drawing/2014/main" id="{AD1D518A-4E81-4A4E-9EF5-1EF7CA854542}"/>
              </a:ext>
            </a:extLst>
          </p:cNvPr>
          <p:cNvSpPr txBox="1"/>
          <p:nvPr/>
        </p:nvSpPr>
        <p:spPr>
          <a:xfrm>
            <a:off x="883830" y="3491981"/>
            <a:ext cx="90249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0AD47">
                    <a:lumMod val="75000"/>
                  </a:srgbClr>
                </a:solidFill>
                <a:effectLst/>
                <a:uLnTx/>
                <a:uFillTx/>
                <a:latin typeface="Calibri"/>
                <a:ea typeface="+mn-ea"/>
                <a:cs typeface="+mn-cs"/>
              </a:rPr>
              <a:t>ECON</a:t>
            </a:r>
          </a:p>
        </p:txBody>
      </p:sp>
      <p:sp>
        <p:nvSpPr>
          <p:cNvPr id="63" name="TextBox 62">
            <a:extLst>
              <a:ext uri="{FF2B5EF4-FFF2-40B4-BE49-F238E27FC236}">
                <a16:creationId xmlns:a16="http://schemas.microsoft.com/office/drawing/2014/main" id="{9CFE2889-164C-477B-A86A-F17464EFDA33}"/>
              </a:ext>
            </a:extLst>
          </p:cNvPr>
          <p:cNvSpPr txBox="1"/>
          <p:nvPr/>
        </p:nvSpPr>
        <p:spPr>
          <a:xfrm>
            <a:off x="1745841" y="2529155"/>
            <a:ext cx="3289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t>
            </a:r>
          </a:p>
        </p:txBody>
      </p:sp>
      <p:sp>
        <p:nvSpPr>
          <p:cNvPr id="64" name="TextBox 63">
            <a:extLst>
              <a:ext uri="{FF2B5EF4-FFF2-40B4-BE49-F238E27FC236}">
                <a16:creationId xmlns:a16="http://schemas.microsoft.com/office/drawing/2014/main" id="{D1AB9971-47A9-4464-96B3-103A7BB46224}"/>
              </a:ext>
            </a:extLst>
          </p:cNvPr>
          <p:cNvSpPr txBox="1"/>
          <p:nvPr/>
        </p:nvSpPr>
        <p:spPr>
          <a:xfrm>
            <a:off x="2053755" y="1169223"/>
            <a:ext cx="317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a:t>
            </a:r>
          </a:p>
        </p:txBody>
      </p:sp>
      <p:sp>
        <p:nvSpPr>
          <p:cNvPr id="65" name="TextBox 64">
            <a:extLst>
              <a:ext uri="{FF2B5EF4-FFF2-40B4-BE49-F238E27FC236}">
                <a16:creationId xmlns:a16="http://schemas.microsoft.com/office/drawing/2014/main" id="{5ED34473-E05F-4C7C-AB7F-3F532AE41C2C}"/>
              </a:ext>
            </a:extLst>
          </p:cNvPr>
          <p:cNvSpPr txBox="1"/>
          <p:nvPr/>
        </p:nvSpPr>
        <p:spPr>
          <a:xfrm>
            <a:off x="3120555" y="1169223"/>
            <a:ext cx="3097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a:t>
            </a:r>
          </a:p>
        </p:txBody>
      </p:sp>
      <p:sp>
        <p:nvSpPr>
          <p:cNvPr id="66" name="TextBox 65">
            <a:extLst>
              <a:ext uri="{FF2B5EF4-FFF2-40B4-BE49-F238E27FC236}">
                <a16:creationId xmlns:a16="http://schemas.microsoft.com/office/drawing/2014/main" id="{51A8623A-C5D8-447F-B05A-A20259C55E76}"/>
              </a:ext>
            </a:extLst>
          </p:cNvPr>
          <p:cNvSpPr txBox="1"/>
          <p:nvPr/>
        </p:nvSpPr>
        <p:spPr>
          <a:xfrm>
            <a:off x="2663355" y="2083623"/>
            <a:ext cx="3080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p>
        </p:txBody>
      </p:sp>
      <p:sp>
        <p:nvSpPr>
          <p:cNvPr id="67" name="TextBox 66">
            <a:extLst>
              <a:ext uri="{FF2B5EF4-FFF2-40B4-BE49-F238E27FC236}">
                <a16:creationId xmlns:a16="http://schemas.microsoft.com/office/drawing/2014/main" id="{7D2EFE58-7F4D-43F6-A014-A3AD9253A4AC}"/>
              </a:ext>
            </a:extLst>
          </p:cNvPr>
          <p:cNvSpPr txBox="1"/>
          <p:nvPr/>
        </p:nvSpPr>
        <p:spPr>
          <a:xfrm>
            <a:off x="3958755" y="788223"/>
            <a:ext cx="3273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a:t>
            </a:r>
          </a:p>
        </p:txBody>
      </p:sp>
      <p:sp>
        <p:nvSpPr>
          <p:cNvPr id="68" name="TextBox 67">
            <a:extLst>
              <a:ext uri="{FF2B5EF4-FFF2-40B4-BE49-F238E27FC236}">
                <a16:creationId xmlns:a16="http://schemas.microsoft.com/office/drawing/2014/main" id="{30150E7C-A3E7-4BF5-B613-7F1109E0AB04}"/>
              </a:ext>
            </a:extLst>
          </p:cNvPr>
          <p:cNvSpPr txBox="1"/>
          <p:nvPr/>
        </p:nvSpPr>
        <p:spPr>
          <a:xfrm>
            <a:off x="2663355" y="3074223"/>
            <a:ext cx="7120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0AD47">
                    <a:lumMod val="75000"/>
                  </a:srgbClr>
                </a:solidFill>
                <a:effectLst/>
                <a:uLnTx/>
                <a:uFillTx/>
                <a:latin typeface="Calibri"/>
                <a:ea typeface="+mn-ea"/>
                <a:cs typeface="+mn-cs"/>
              </a:rPr>
              <a:t>DEV</a:t>
            </a:r>
          </a:p>
        </p:txBody>
      </p:sp>
      <p:cxnSp>
        <p:nvCxnSpPr>
          <p:cNvPr id="69" name="Straight Connector 68">
            <a:extLst>
              <a:ext uri="{FF2B5EF4-FFF2-40B4-BE49-F238E27FC236}">
                <a16:creationId xmlns:a16="http://schemas.microsoft.com/office/drawing/2014/main" id="{08E3AD81-A727-4252-A833-49AF8A476AAD}"/>
              </a:ext>
            </a:extLst>
          </p:cNvPr>
          <p:cNvCxnSpPr>
            <a:cxnSpLocks/>
            <a:stCxn id="64" idx="3"/>
            <a:endCxn id="65" idx="1"/>
          </p:cNvCxnSpPr>
          <p:nvPr/>
        </p:nvCxnSpPr>
        <p:spPr>
          <a:xfrm>
            <a:off x="2371471" y="1353889"/>
            <a:ext cx="749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D47C630-C1BF-4750-B2F1-6AA24EB16AD3}"/>
              </a:ext>
            </a:extLst>
          </p:cNvPr>
          <p:cNvCxnSpPr>
            <a:cxnSpLocks/>
            <a:stCxn id="66" idx="0"/>
          </p:cNvCxnSpPr>
          <p:nvPr/>
        </p:nvCxnSpPr>
        <p:spPr>
          <a:xfrm flipV="1">
            <a:off x="2817404" y="1515473"/>
            <a:ext cx="318581" cy="56815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78F6D2B-E181-4122-AB12-BA3F84390007}"/>
              </a:ext>
            </a:extLst>
          </p:cNvPr>
          <p:cNvCxnSpPr>
            <a:stCxn id="64" idx="2"/>
            <a:endCxn id="66" idx="0"/>
          </p:cNvCxnSpPr>
          <p:nvPr/>
        </p:nvCxnSpPr>
        <p:spPr>
          <a:xfrm>
            <a:off x="2212613" y="1538555"/>
            <a:ext cx="604791" cy="545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F464FC7-F301-43B3-92CC-F0B921847A77}"/>
              </a:ext>
            </a:extLst>
          </p:cNvPr>
          <p:cNvCxnSpPr>
            <a:cxnSpLocks/>
            <a:stCxn id="65" idx="3"/>
            <a:endCxn id="67" idx="1"/>
          </p:cNvCxnSpPr>
          <p:nvPr/>
        </p:nvCxnSpPr>
        <p:spPr>
          <a:xfrm flipV="1">
            <a:off x="3430255" y="972889"/>
            <a:ext cx="5285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1DA4A12-006C-4D74-94B4-15EC56AF4231}"/>
              </a:ext>
            </a:extLst>
          </p:cNvPr>
          <p:cNvCxnSpPr>
            <a:cxnSpLocks/>
            <a:stCxn id="66" idx="2"/>
            <a:endCxn id="68" idx="0"/>
          </p:cNvCxnSpPr>
          <p:nvPr/>
        </p:nvCxnSpPr>
        <p:spPr>
          <a:xfrm>
            <a:off x="2817404" y="2452955"/>
            <a:ext cx="201978" cy="621268"/>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31BFFA-1E19-406A-8FBF-8D05160492C9}"/>
              </a:ext>
            </a:extLst>
          </p:cNvPr>
          <p:cNvCxnSpPr>
            <a:stCxn id="68" idx="3"/>
            <a:endCxn id="61" idx="1"/>
          </p:cNvCxnSpPr>
          <p:nvPr/>
        </p:nvCxnSpPr>
        <p:spPr>
          <a:xfrm>
            <a:off x="3375409" y="3305056"/>
            <a:ext cx="263969" cy="2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2DB7127-7CF0-441B-84A5-F02BFFDCEF89}"/>
              </a:ext>
            </a:extLst>
          </p:cNvPr>
          <p:cNvCxnSpPr>
            <a:stCxn id="63" idx="3"/>
            <a:endCxn id="68" idx="1"/>
          </p:cNvCxnSpPr>
          <p:nvPr/>
        </p:nvCxnSpPr>
        <p:spPr>
          <a:xfrm>
            <a:off x="2074777" y="2713821"/>
            <a:ext cx="588578" cy="591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967A81C-6873-4401-8A0B-92C6EE9B1495}"/>
              </a:ext>
            </a:extLst>
          </p:cNvPr>
          <p:cNvCxnSpPr>
            <a:stCxn id="62" idx="3"/>
            <a:endCxn id="68" idx="1"/>
          </p:cNvCxnSpPr>
          <p:nvPr/>
        </p:nvCxnSpPr>
        <p:spPr>
          <a:xfrm flipV="1">
            <a:off x="1786321" y="3305056"/>
            <a:ext cx="877034" cy="417758"/>
          </a:xfrm>
          <a:prstGeom prst="line">
            <a:avLst/>
          </a:prstGeom>
          <a:ln w="34925"/>
        </p:spPr>
        <p:style>
          <a:lnRef idx="3">
            <a:schemeClr val="accent6"/>
          </a:lnRef>
          <a:fillRef idx="0">
            <a:schemeClr val="accent6"/>
          </a:fillRef>
          <a:effectRef idx="2">
            <a:schemeClr val="accent6"/>
          </a:effectRef>
          <a:fontRef idx="minor">
            <a:schemeClr val="tx1"/>
          </a:fontRef>
        </p:style>
      </p:cxnSp>
      <p:cxnSp>
        <p:nvCxnSpPr>
          <p:cNvPr id="48" name="Straight Arrow Connector 47">
            <a:extLst>
              <a:ext uri="{FF2B5EF4-FFF2-40B4-BE49-F238E27FC236}">
                <a16:creationId xmlns:a16="http://schemas.microsoft.com/office/drawing/2014/main" id="{302FC98A-F4EF-4EAC-8E83-45566A58A9BE}"/>
              </a:ext>
            </a:extLst>
          </p:cNvPr>
          <p:cNvCxnSpPr>
            <a:cxnSpLocks/>
          </p:cNvCxnSpPr>
          <p:nvPr/>
        </p:nvCxnSpPr>
        <p:spPr>
          <a:xfrm>
            <a:off x="4832877" y="2417344"/>
            <a:ext cx="2272683" cy="0"/>
          </a:xfrm>
          <a:prstGeom prst="straightConnector1">
            <a:avLst/>
          </a:prstGeom>
          <a:ln w="31750">
            <a:solidFill>
              <a:schemeClr val="tx1">
                <a:lumMod val="50000"/>
                <a:lumOff val="50000"/>
              </a:schemeClr>
            </a:solidFill>
            <a:tailEnd type="triangle"/>
          </a:ln>
        </p:spPr>
        <p:style>
          <a:lnRef idx="3">
            <a:schemeClr val="dk1"/>
          </a:lnRef>
          <a:fillRef idx="0">
            <a:schemeClr val="dk1"/>
          </a:fillRef>
          <a:effectRef idx="2">
            <a:schemeClr val="dk1"/>
          </a:effectRef>
          <a:fontRef idx="minor">
            <a:schemeClr val="tx1"/>
          </a:fontRef>
        </p:style>
      </p:cxnSp>
      <p:sp>
        <p:nvSpPr>
          <p:cNvPr id="77" name="TextBox 76">
            <a:extLst>
              <a:ext uri="{FF2B5EF4-FFF2-40B4-BE49-F238E27FC236}">
                <a16:creationId xmlns:a16="http://schemas.microsoft.com/office/drawing/2014/main" id="{7EAE5254-4DA0-4EBA-9E1D-BD96AD52BA4D}"/>
              </a:ext>
            </a:extLst>
          </p:cNvPr>
          <p:cNvSpPr txBox="1"/>
          <p:nvPr/>
        </p:nvSpPr>
        <p:spPr>
          <a:xfrm>
            <a:off x="997368" y="4993182"/>
            <a:ext cx="10003424" cy="16312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How often will a </a:t>
            </a:r>
            <a:r>
              <a:rPr kumimoji="0" lang="en-US" sz="3600" b="1" i="0" u="none" strike="noStrike" kern="1200" cap="none" spc="0" normalizeH="0" baseline="0" noProof="0" dirty="0">
                <a:ln>
                  <a:noFill/>
                </a:ln>
                <a:solidFill>
                  <a:srgbClr val="70AD47">
                    <a:lumMod val="75000"/>
                  </a:srgbClr>
                </a:solidFill>
                <a:effectLst/>
                <a:uLnTx/>
                <a:uFillTx/>
                <a:latin typeface="Calibri"/>
                <a:ea typeface="+mn-ea"/>
                <a:cs typeface="+mn-cs"/>
              </a:rPr>
              <a:t>random sample </a:t>
            </a:r>
            <a:r>
              <a:rPr kumimoji="0" lang="en-US" sz="3600" b="0" i="0" u="none" strike="noStrike" kern="1200" cap="none" spc="0" normalizeH="0" baseline="0" noProof="0" dirty="0">
                <a:ln>
                  <a:noFill/>
                </a:ln>
                <a:solidFill>
                  <a:srgbClr val="70AD47">
                    <a:lumMod val="75000"/>
                  </a:srgbClr>
                </a:solidFill>
                <a:effectLst/>
                <a:uLnTx/>
                <a:uFillTx/>
                <a:latin typeface="Calibri"/>
                <a:ea typeface="+mn-ea"/>
                <a:cs typeface="+mn-cs"/>
              </a:rPr>
              <a:t>of dyads from the </a:t>
            </a:r>
            <a:r>
              <a:rPr kumimoji="0" lang="en-US" sz="3600" b="1" i="0" u="none" strike="noStrike" kern="1200" cap="none" spc="0" normalizeH="0" baseline="0" noProof="0" dirty="0">
                <a:ln>
                  <a:noFill/>
                </a:ln>
                <a:solidFill>
                  <a:srgbClr val="70AD47">
                    <a:lumMod val="75000"/>
                  </a:srgbClr>
                </a:solidFill>
                <a:effectLst/>
                <a:uLnTx/>
                <a:uFillTx/>
                <a:latin typeface="Calibri"/>
                <a:ea typeface="+mn-ea"/>
                <a:cs typeface="+mn-cs"/>
              </a:rPr>
              <a:t>full weighted network</a:t>
            </a:r>
            <a:r>
              <a:rPr kumimoji="0" lang="en-US" sz="2800" b="1" i="0" u="none" strike="noStrike" kern="1200" cap="none" spc="0" normalizeH="0" baseline="0" noProof="0" dirty="0">
                <a:ln>
                  <a:noFill/>
                </a:ln>
                <a:solidFill>
                  <a:prstClr val="black"/>
                </a:solidFill>
                <a:effectLst/>
                <a:uLnTx/>
                <a:uFillTx/>
                <a:latin typeface="Calibri"/>
                <a:ea typeface="+mn-ea"/>
                <a:cs typeface="+mn-cs"/>
              </a:rPr>
              <a:t> </a:t>
            </a:r>
            <a:r>
              <a:rPr kumimoji="0" lang="en-US" sz="2800" b="0" i="0" u="none" strike="noStrike" kern="1200" cap="none" spc="0" normalizeH="0" baseline="0" noProof="0" dirty="0">
                <a:ln>
                  <a:noFill/>
                </a:ln>
                <a:solidFill>
                  <a:prstClr val="black"/>
                </a:solidFill>
                <a:effectLst/>
                <a:uLnTx/>
                <a:uFillTx/>
                <a:latin typeface="Calibri"/>
                <a:ea typeface="+mn-ea"/>
                <a:cs typeface="+mn-cs"/>
              </a:rPr>
              <a:t>produce the </a:t>
            </a:r>
            <a:r>
              <a:rPr kumimoji="0" lang="en-US" sz="3600" b="1" i="0" u="none" strike="noStrike" kern="1200" cap="none" spc="0" normalizeH="0" baseline="0" noProof="0" dirty="0">
                <a:ln>
                  <a:noFill/>
                </a:ln>
                <a:solidFill>
                  <a:srgbClr val="ED7D31">
                    <a:lumMod val="75000"/>
                  </a:srgbClr>
                </a:solidFill>
                <a:effectLst/>
                <a:uLnTx/>
                <a:uFillTx/>
                <a:latin typeface="Calibri"/>
                <a:ea typeface="+mn-ea"/>
                <a:cs typeface="+mn-cs"/>
              </a:rPr>
              <a:t>observed number </a:t>
            </a:r>
            <a:r>
              <a:rPr kumimoji="0" lang="en-US" sz="2800" b="0" i="0" u="none" strike="noStrike" kern="1200" cap="none" spc="0" normalizeH="0" baseline="0" noProof="0" dirty="0">
                <a:ln>
                  <a:noFill/>
                </a:ln>
                <a:solidFill>
                  <a:prstClr val="black"/>
                </a:solidFill>
                <a:effectLst/>
                <a:uLnTx/>
                <a:uFillTx/>
                <a:latin typeface="Calibri"/>
                <a:ea typeface="+mn-ea"/>
                <a:cs typeface="+mn-cs"/>
              </a:rPr>
              <a:t>of “statements” (semantic network ties) in a group?</a:t>
            </a:r>
          </a:p>
        </p:txBody>
      </p:sp>
      <p:sp>
        <p:nvSpPr>
          <p:cNvPr id="78" name="TextBox 77">
            <a:extLst>
              <a:ext uri="{FF2B5EF4-FFF2-40B4-BE49-F238E27FC236}">
                <a16:creationId xmlns:a16="http://schemas.microsoft.com/office/drawing/2014/main" id="{CDAEDE30-4717-49BD-A269-0792EE1A85DD}"/>
              </a:ext>
            </a:extLst>
          </p:cNvPr>
          <p:cNvSpPr txBox="1"/>
          <p:nvPr/>
        </p:nvSpPr>
        <p:spPr>
          <a:xfrm>
            <a:off x="2212769" y="3801494"/>
            <a:ext cx="118654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AD47">
                    <a:lumMod val="75000"/>
                  </a:srgbClr>
                </a:solidFill>
                <a:effectLst/>
                <a:uLnTx/>
                <a:uFillTx/>
                <a:latin typeface="Calibri"/>
                <a:ea typeface="+mn-ea"/>
                <a:cs typeface="+mn-cs"/>
              </a:rPr>
              <a:t>N=10</a:t>
            </a:r>
          </a:p>
        </p:txBody>
      </p:sp>
      <p:sp>
        <p:nvSpPr>
          <p:cNvPr id="79" name="TextBox 78">
            <a:extLst>
              <a:ext uri="{FF2B5EF4-FFF2-40B4-BE49-F238E27FC236}">
                <a16:creationId xmlns:a16="http://schemas.microsoft.com/office/drawing/2014/main" id="{B1B2CCCA-12A2-4DD8-A48C-D32D47DF06A4}"/>
              </a:ext>
            </a:extLst>
          </p:cNvPr>
          <p:cNvSpPr txBox="1"/>
          <p:nvPr/>
        </p:nvSpPr>
        <p:spPr>
          <a:xfrm>
            <a:off x="8489415" y="3596250"/>
            <a:ext cx="89639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D7D31">
                    <a:lumMod val="75000"/>
                  </a:srgbClr>
                </a:solidFill>
                <a:effectLst/>
                <a:uLnTx/>
                <a:uFillTx/>
                <a:latin typeface="Calibri"/>
                <a:ea typeface="+mn-ea"/>
                <a:cs typeface="+mn-cs"/>
              </a:rPr>
              <a:t>n=7</a:t>
            </a:r>
          </a:p>
        </p:txBody>
      </p:sp>
      <p:sp>
        <p:nvSpPr>
          <p:cNvPr id="2" name="TextBox 1">
            <a:extLst>
              <a:ext uri="{FF2B5EF4-FFF2-40B4-BE49-F238E27FC236}">
                <a16:creationId xmlns:a16="http://schemas.microsoft.com/office/drawing/2014/main" id="{3AFA5312-42B4-46E6-9E32-52BCCB1C054F}"/>
              </a:ext>
            </a:extLst>
          </p:cNvPr>
          <p:cNvSpPr txBox="1"/>
          <p:nvPr/>
        </p:nvSpPr>
        <p:spPr>
          <a:xfrm>
            <a:off x="997368" y="333672"/>
            <a:ext cx="26577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ALL MISSION STATEMENTS</a:t>
            </a:r>
          </a:p>
        </p:txBody>
      </p:sp>
      <p:sp>
        <p:nvSpPr>
          <p:cNvPr id="34" name="TextBox 33">
            <a:extLst>
              <a:ext uri="{FF2B5EF4-FFF2-40B4-BE49-F238E27FC236}">
                <a16:creationId xmlns:a16="http://schemas.microsoft.com/office/drawing/2014/main" id="{CD6ED549-3876-456F-8BA7-231C340831A3}"/>
              </a:ext>
            </a:extLst>
          </p:cNvPr>
          <p:cNvSpPr txBox="1"/>
          <p:nvPr/>
        </p:nvSpPr>
        <p:spPr>
          <a:xfrm>
            <a:off x="8417439" y="281718"/>
            <a:ext cx="1320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SUB-GROUP</a:t>
            </a:r>
          </a:p>
        </p:txBody>
      </p:sp>
    </p:spTree>
    <p:extLst>
      <p:ext uri="{BB962C8B-B14F-4D97-AF65-F5344CB8AC3E}">
        <p14:creationId xmlns:p14="http://schemas.microsoft.com/office/powerpoint/2010/main" val="527849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931939" y="619987"/>
            <a:ext cx="533400" cy="5334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Oval 2"/>
          <p:cNvSpPr/>
          <p:nvPr/>
        </p:nvSpPr>
        <p:spPr>
          <a:xfrm>
            <a:off x="5931939" y="1191487"/>
            <a:ext cx="533400" cy="5334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Oval 3"/>
          <p:cNvSpPr/>
          <p:nvPr/>
        </p:nvSpPr>
        <p:spPr>
          <a:xfrm>
            <a:off x="5931939" y="1762987"/>
            <a:ext cx="533400" cy="53340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Oval 4"/>
          <p:cNvSpPr/>
          <p:nvPr/>
        </p:nvSpPr>
        <p:spPr>
          <a:xfrm>
            <a:off x="5931939" y="2334487"/>
            <a:ext cx="533400" cy="533400"/>
          </a:xfrm>
          <a:prstGeom prst="ellipse">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Oval 5"/>
          <p:cNvSpPr/>
          <p:nvPr/>
        </p:nvSpPr>
        <p:spPr>
          <a:xfrm>
            <a:off x="5931939" y="2905987"/>
            <a:ext cx="533400" cy="533400"/>
          </a:xfrm>
          <a:prstGeom prst="ellipse">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7151139" y="619987"/>
            <a:ext cx="533400" cy="533400"/>
          </a:xfrm>
          <a:prstGeom prst="ellipse">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7151139" y="1191487"/>
            <a:ext cx="533400" cy="533400"/>
          </a:xfrm>
          <a:prstGeom prst="ellipse">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7151139" y="1762987"/>
            <a:ext cx="533400" cy="533400"/>
          </a:xfrm>
          <a:prstGeom prst="ellipse">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7151139" y="2334487"/>
            <a:ext cx="533400" cy="533400"/>
          </a:xfrm>
          <a:prstGeom prst="ellipse">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7151139" y="2905987"/>
            <a:ext cx="533400" cy="533400"/>
          </a:xfrm>
          <a:prstGeom prst="ellipse">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p:cNvSpPr txBox="1"/>
          <p:nvPr/>
        </p:nvSpPr>
        <p:spPr>
          <a:xfrm>
            <a:off x="710032" y="720773"/>
            <a:ext cx="4125130"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Is it significant that </a:t>
            </a:r>
            <a:r>
              <a:rPr lang="en-US" sz="2400" b="1" dirty="0">
                <a:solidFill>
                  <a:srgbClr val="5B9BD5"/>
                </a:solidFill>
                <a:latin typeface="Calibri"/>
              </a:rPr>
              <a:t>G-E occurs 2 times in the sample</a:t>
            </a:r>
            <a:r>
              <a:rPr kumimoji="0" lang="en-US" sz="2400" b="0" i="0" u="none" strike="noStrike" kern="1200" cap="none" spc="0" normalizeH="0" baseline="0" noProof="0" dirty="0">
                <a:ln>
                  <a:noFill/>
                </a:ln>
                <a:solidFill>
                  <a:prstClr val="black"/>
                </a:solidFill>
                <a:effectLst/>
                <a:uLnTx/>
                <a:uFillTx/>
                <a:latin typeface="Calibri"/>
                <a:ea typeface="+mn-ea"/>
                <a:cs typeface="+mn-cs"/>
              </a:rPr>
              <a:t>?</a:t>
            </a:r>
            <a:br>
              <a:rPr kumimoji="0" lang="en-US" sz="2400" b="0" i="0" u="none" strike="noStrike" kern="1200" cap="none" spc="0" normalizeH="0" baseline="0" noProof="0" dirty="0">
                <a:ln>
                  <a:noFill/>
                </a:ln>
                <a:solidFill>
                  <a:prstClr val="black"/>
                </a:solidFill>
                <a:effectLst/>
                <a:uLnTx/>
                <a:uFillTx/>
                <a:latin typeface="Calibri"/>
                <a:ea typeface="+mn-ea"/>
                <a:cs typeface="+mn-cs"/>
              </a:rPr>
            </a:b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What is the probability of selecting </a:t>
            </a:r>
            <a:r>
              <a:rPr kumimoji="0" lang="en-US" sz="3200" b="1" i="0" u="none" strike="noStrike" kern="1200" cap="none" spc="0" normalizeH="0" baseline="0" noProof="0" dirty="0">
                <a:ln>
                  <a:noFill/>
                </a:ln>
                <a:solidFill>
                  <a:srgbClr val="5B9BD5"/>
                </a:solidFill>
                <a:effectLst/>
                <a:uLnTx/>
                <a:uFillTx/>
                <a:latin typeface="Calibri"/>
                <a:ea typeface="+mn-ea"/>
                <a:cs typeface="+mn-cs"/>
              </a:rPr>
              <a:t>2</a:t>
            </a:r>
            <a:r>
              <a:rPr kumimoji="0" lang="en-US" sz="2400" b="1" i="0" u="none" strike="noStrike" kern="1200" cap="none" spc="0" normalizeH="0" baseline="0" noProof="0" dirty="0">
                <a:ln>
                  <a:noFill/>
                </a:ln>
                <a:solidFill>
                  <a:srgbClr val="5B9BD5"/>
                </a:solidFill>
                <a:effectLst/>
                <a:uLnTx/>
                <a:uFillTx/>
                <a:latin typeface="Calibri"/>
                <a:ea typeface="+mn-ea"/>
                <a:cs typeface="+mn-cs"/>
              </a:rPr>
              <a:t> blue balls </a:t>
            </a:r>
            <a:r>
              <a:rPr kumimoji="0" lang="en-US" sz="2400" b="0" i="0" u="none" strike="noStrike" kern="1200" cap="none" spc="0" normalizeH="0" baseline="0" noProof="0" dirty="0">
                <a:ln>
                  <a:noFill/>
                </a:ln>
                <a:solidFill>
                  <a:prstClr val="black"/>
                </a:solidFill>
                <a:effectLst/>
                <a:uLnTx/>
                <a:uFillTx/>
                <a:latin typeface="Calibri"/>
                <a:ea typeface="+mn-ea"/>
                <a:cs typeface="+mn-cs"/>
              </a:rPr>
              <a:t>from a </a:t>
            </a:r>
            <a:r>
              <a:rPr kumimoji="0" lang="en-US" sz="2400" b="1" i="0" u="none" strike="noStrike" kern="1200" cap="none" spc="0" normalizeH="0" baseline="0" noProof="0" dirty="0">
                <a:ln>
                  <a:noFill/>
                </a:ln>
                <a:solidFill>
                  <a:prstClr val="black"/>
                </a:solidFill>
                <a:effectLst/>
                <a:uLnTx/>
                <a:uFillTx/>
                <a:latin typeface="Calibri"/>
                <a:ea typeface="+mn-ea"/>
                <a:cs typeface="+mn-cs"/>
              </a:rPr>
              <a:t>sample of </a:t>
            </a:r>
            <a:r>
              <a:rPr kumimoji="0" lang="en-US" sz="3200" b="1" i="0" u="none" strike="noStrike" kern="1200" cap="none" spc="0" normalizeH="0" baseline="0" noProof="0" dirty="0">
                <a:ln>
                  <a:noFill/>
                </a:ln>
                <a:solidFill>
                  <a:srgbClr val="C00000"/>
                </a:solidFill>
                <a:effectLst/>
                <a:uLnTx/>
                <a:uFillTx/>
                <a:latin typeface="Calibri"/>
                <a:ea typeface="+mn-ea"/>
                <a:cs typeface="+mn-cs"/>
              </a:rPr>
              <a:t>5</a:t>
            </a:r>
            <a:r>
              <a:rPr kumimoji="0" lang="en-US" sz="2400" b="1" i="0" u="none" strike="noStrike" kern="1200" cap="none" spc="0" normalizeH="0" baseline="0" noProof="0" dirty="0">
                <a:ln>
                  <a:noFill/>
                </a:ln>
                <a:solidFill>
                  <a:srgbClr val="C00000"/>
                </a:solidFill>
                <a:effectLst/>
                <a:uLnTx/>
                <a:uFillTx/>
                <a:latin typeface="Calibri"/>
                <a:ea typeface="+mn-ea"/>
                <a:cs typeface="+mn-cs"/>
              </a:rPr>
              <a:t> </a:t>
            </a:r>
            <a:r>
              <a:rPr kumimoji="0" lang="en-US" sz="2400" b="1" i="0" u="none" strike="noStrike" kern="1200" cap="none" spc="0" normalizeH="0" baseline="0" noProof="0" dirty="0">
                <a:ln>
                  <a:noFill/>
                </a:ln>
                <a:solidFill>
                  <a:srgbClr val="0070C0"/>
                </a:solidFill>
                <a:effectLst/>
                <a:uLnTx/>
                <a:uFillTx/>
                <a:latin typeface="Calibri"/>
                <a:ea typeface="+mn-ea"/>
                <a:cs typeface="+mn-cs"/>
              </a:rPr>
              <a:t>b</a:t>
            </a:r>
            <a:r>
              <a:rPr kumimoji="0" lang="en-US" sz="2400" b="1" i="0" u="none" strike="noStrike" kern="1200" cap="none" spc="0" normalizeH="0" baseline="0" noProof="0" dirty="0">
                <a:ln>
                  <a:noFill/>
                </a:ln>
                <a:solidFill>
                  <a:srgbClr val="C00000"/>
                </a:solidFill>
                <a:effectLst/>
                <a:uLnTx/>
                <a:uFillTx/>
                <a:latin typeface="Calibri"/>
                <a:ea typeface="+mn-ea"/>
                <a:cs typeface="+mn-cs"/>
              </a:rPr>
              <a:t>a</a:t>
            </a:r>
            <a:r>
              <a:rPr kumimoji="0" lang="en-US" sz="2400" b="1" i="0" u="none" strike="noStrike" kern="1200" cap="none" spc="0" normalizeH="0" baseline="0" noProof="0" dirty="0">
                <a:ln>
                  <a:noFill/>
                </a:ln>
                <a:solidFill>
                  <a:srgbClr val="0070C0"/>
                </a:solidFill>
                <a:effectLst/>
                <a:uLnTx/>
                <a:uFillTx/>
                <a:latin typeface="Calibri"/>
                <a:ea typeface="+mn-ea"/>
                <a:cs typeface="+mn-cs"/>
              </a:rPr>
              <a:t>l</a:t>
            </a:r>
            <a:r>
              <a:rPr kumimoji="0" lang="en-US" sz="2400" b="1" i="0" u="none" strike="noStrike" kern="1200" cap="none" spc="0" normalizeH="0" baseline="0" noProof="0" dirty="0">
                <a:ln>
                  <a:noFill/>
                </a:ln>
                <a:solidFill>
                  <a:srgbClr val="C00000"/>
                </a:solidFill>
                <a:effectLst/>
                <a:uLnTx/>
                <a:uFillTx/>
                <a:latin typeface="Calibri"/>
                <a:ea typeface="+mn-ea"/>
                <a:cs typeface="+mn-cs"/>
              </a:rPr>
              <a:t>l</a:t>
            </a:r>
            <a:r>
              <a:rPr kumimoji="0" lang="en-US" sz="2400" b="1" i="0" u="none" strike="noStrike" kern="1200" cap="none" spc="0" normalizeH="0" baseline="0" noProof="0" dirty="0">
                <a:ln>
                  <a:noFill/>
                </a:ln>
                <a:solidFill>
                  <a:srgbClr val="0070C0"/>
                </a:solidFill>
                <a:effectLst/>
                <a:uLnTx/>
                <a:uFillTx/>
                <a:latin typeface="Calibri"/>
                <a:ea typeface="+mn-ea"/>
                <a:cs typeface="+mn-cs"/>
              </a:rPr>
              <a:t>s</a:t>
            </a:r>
            <a:r>
              <a:rPr kumimoji="0" lang="en-US" sz="2400" b="0" i="0" u="none" strike="noStrike" kern="1200" cap="none" spc="0" normalizeH="0" baseline="0" noProof="0" dirty="0">
                <a:ln>
                  <a:noFill/>
                </a:ln>
                <a:solidFill>
                  <a:prstClr val="black"/>
                </a:solidFill>
                <a:effectLst/>
                <a:uLnTx/>
                <a:uFillTx/>
                <a:latin typeface="Calibri"/>
                <a:ea typeface="+mn-ea"/>
                <a:cs typeface="+mn-cs"/>
              </a:rPr>
              <a:t>?</a:t>
            </a:r>
          </a:p>
        </p:txBody>
      </p:sp>
      <mc:AlternateContent xmlns:mc="http://schemas.openxmlformats.org/markup-compatibility/2006" xmlns:a14="http://schemas.microsoft.com/office/drawing/2010/main">
        <mc:Choice Requires="a14">
          <p:sp>
            <p:nvSpPr>
              <p:cNvPr id="13" name="Object 12"/>
              <p:cNvSpPr txBox="1"/>
              <p:nvPr/>
            </p:nvSpPr>
            <p:spPr bwMode="auto">
              <a:xfrm>
                <a:off x="835452" y="4332654"/>
                <a:ext cx="3916363" cy="1955800"/>
              </a:xfrm>
              <a:prstGeom prst="rect">
                <a:avLst/>
              </a:prstGeom>
              <a:noFill/>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unc>
                        <m:func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uncPr>
                        <m:fNa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Pr</m:t>
                          </m:r>
                        </m:fName>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e>
                      </m:func>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𝑏𝑙𝑢𝑒</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 </m:t>
                      </m:r>
                      <m:d>
                        <m:dPr>
                          <m:begChr m:val="|"/>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=5 </m:t>
                          </m:r>
                        </m:e>
                      </m:d>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d>
                            <m:d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m>
                                <m:mPr>
                                  <m:plcHide m:val="on"/>
                                  <m:mcs>
                                    <m:mc>
                                      <m:mcPr>
                                        <m:count m:val="1"/>
                                        <m:mcJc m:val="center"/>
                                      </m:mcPr>
                                    </m:mc>
                                  </m:mcs>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mPr>
                                <m:m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3</m:t>
                                    </m:r>
                                  </m:e>
                                </m:mr>
                                <m:m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e>
                                </m:mr>
                              </m:m>
                            </m:e>
                          </m:d>
                          <m:d>
                            <m:d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eqArr>
                                <m:eqArr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eqArrP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7</m:t>
                                  </m:r>
                                </m:e>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3</m:t>
                                  </m:r>
                                </m:e>
                              </m:eqArr>
                            </m:e>
                          </m:d>
                        </m:num>
                        <m:den>
                          <m:d>
                            <m:d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m>
                                <m:mPr>
                                  <m:plcHide m:val="on"/>
                                  <m:mcs>
                                    <m:mc>
                                      <m:mcPr>
                                        <m:count m:val="1"/>
                                        <m:mcJc m:val="center"/>
                                      </m:mcPr>
                                    </m:mc>
                                  </m:mcs>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mPr>
                                <m:m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10</m:t>
                                    </m:r>
                                  </m:e>
                                </m:mr>
                                <m:m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5</m:t>
                                    </m:r>
                                  </m:e>
                                </m:mr>
                              </m:m>
                            </m:e>
                          </m:d>
                        </m:den>
                      </m:f>
                    </m:oMath>
                    <m:oMath xmlns:m="http://schemas.openxmlformats.org/officeDocument/2006/math">
                      <m:r>
                        <a:rPr kumimoji="0" lang="en-US" sz="2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=0.42</m:t>
                      </m:r>
                    </m:oMath>
                  </m:oMathPara>
                </a14:m>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3" name="Object 12"/>
              <p:cNvSpPr txBox="1">
                <a:spLocks noRot="1" noChangeAspect="1" noMove="1" noResize="1" noEditPoints="1" noAdjustHandles="1" noChangeArrowheads="1" noChangeShapeType="1" noTextEdit="1"/>
              </p:cNvSpPr>
              <p:nvPr/>
            </p:nvSpPr>
            <p:spPr bwMode="auto">
              <a:xfrm>
                <a:off x="835452" y="4332654"/>
                <a:ext cx="3916363" cy="1955800"/>
              </a:xfrm>
              <a:prstGeom prst="rect">
                <a:avLst/>
              </a:prstGeom>
              <a:blipFill>
                <a:blip r:embed="rId2"/>
                <a:stretch>
                  <a:fillRect/>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5EF662BF-0F54-43BA-856C-947A3C8105AA}"/>
              </a:ext>
            </a:extLst>
          </p:cNvPr>
          <p:cNvSpPr/>
          <p:nvPr/>
        </p:nvSpPr>
        <p:spPr>
          <a:xfrm>
            <a:off x="6110716" y="4436251"/>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l 16">
            <a:extLst>
              <a:ext uri="{FF2B5EF4-FFF2-40B4-BE49-F238E27FC236}">
                <a16:creationId xmlns:a16="http://schemas.microsoft.com/office/drawing/2014/main" id="{91916311-DFA6-41D1-861C-70A05095A4D2}"/>
              </a:ext>
            </a:extLst>
          </p:cNvPr>
          <p:cNvSpPr/>
          <p:nvPr/>
        </p:nvSpPr>
        <p:spPr>
          <a:xfrm>
            <a:off x="5844016" y="5139635"/>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l 18">
            <a:extLst>
              <a:ext uri="{FF2B5EF4-FFF2-40B4-BE49-F238E27FC236}">
                <a16:creationId xmlns:a16="http://schemas.microsoft.com/office/drawing/2014/main" id="{2B4E7E66-F88C-4CF7-9F7E-5D71FDB3FF48}"/>
              </a:ext>
            </a:extLst>
          </p:cNvPr>
          <p:cNvSpPr/>
          <p:nvPr/>
        </p:nvSpPr>
        <p:spPr>
          <a:xfrm>
            <a:off x="6884439" y="4436251"/>
            <a:ext cx="533400" cy="533400"/>
          </a:xfrm>
          <a:prstGeom prst="ellipse">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Oval 19">
            <a:extLst>
              <a:ext uri="{FF2B5EF4-FFF2-40B4-BE49-F238E27FC236}">
                <a16:creationId xmlns:a16="http://schemas.microsoft.com/office/drawing/2014/main" id="{4DF2788A-4F78-4481-897D-9B6EEDB321B1}"/>
              </a:ext>
            </a:extLst>
          </p:cNvPr>
          <p:cNvSpPr/>
          <p:nvPr/>
        </p:nvSpPr>
        <p:spPr>
          <a:xfrm>
            <a:off x="7151139" y="5110327"/>
            <a:ext cx="533400" cy="533400"/>
          </a:xfrm>
          <a:prstGeom prst="ellipse">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Oval 20">
            <a:extLst>
              <a:ext uri="{FF2B5EF4-FFF2-40B4-BE49-F238E27FC236}">
                <a16:creationId xmlns:a16="http://schemas.microsoft.com/office/drawing/2014/main" id="{D1E6322C-01EB-4194-A8E6-12F84AB09F4A}"/>
              </a:ext>
            </a:extLst>
          </p:cNvPr>
          <p:cNvSpPr/>
          <p:nvPr/>
        </p:nvSpPr>
        <p:spPr>
          <a:xfrm>
            <a:off x="6491716" y="5655450"/>
            <a:ext cx="533400" cy="533400"/>
          </a:xfrm>
          <a:prstGeom prst="ellipse">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2B9D6144-2594-4735-98FB-FDE00F125BAA}"/>
              </a:ext>
            </a:extLst>
          </p:cNvPr>
          <p:cNvSpPr/>
          <p:nvPr/>
        </p:nvSpPr>
        <p:spPr>
          <a:xfrm>
            <a:off x="5322339" y="473850"/>
            <a:ext cx="3048000" cy="3089031"/>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5" name="Straight Arrow Connector 14">
            <a:extLst>
              <a:ext uri="{FF2B5EF4-FFF2-40B4-BE49-F238E27FC236}">
                <a16:creationId xmlns:a16="http://schemas.microsoft.com/office/drawing/2014/main" id="{841D338C-57A9-42D8-9F66-DCA1E183C944}"/>
              </a:ext>
            </a:extLst>
          </p:cNvPr>
          <p:cNvCxnSpPr/>
          <p:nvPr/>
        </p:nvCxnSpPr>
        <p:spPr>
          <a:xfrm>
            <a:off x="6799447" y="3275665"/>
            <a:ext cx="0" cy="885093"/>
          </a:xfrm>
          <a:prstGeom prst="straightConnector1">
            <a:avLst/>
          </a:prstGeom>
          <a:ln>
            <a:solidFill>
              <a:schemeClr val="tx1">
                <a:lumMod val="50000"/>
                <a:lumOff val="50000"/>
              </a:schemeClr>
            </a:solidFill>
            <a:tailEnd type="triangle"/>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6EF9BE22-739C-40F7-9A49-A15DA5259509}"/>
              </a:ext>
            </a:extLst>
          </p:cNvPr>
          <p:cNvSpPr txBox="1"/>
          <p:nvPr/>
        </p:nvSpPr>
        <p:spPr>
          <a:xfrm>
            <a:off x="10970119" y="5594315"/>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a:t>
            </a:r>
          </a:p>
        </p:txBody>
      </p:sp>
      <p:sp>
        <p:nvSpPr>
          <p:cNvPr id="51" name="TextBox 50">
            <a:extLst>
              <a:ext uri="{FF2B5EF4-FFF2-40B4-BE49-F238E27FC236}">
                <a16:creationId xmlns:a16="http://schemas.microsoft.com/office/drawing/2014/main" id="{7E887796-EE58-4D10-9414-49C871B6A4E9}"/>
              </a:ext>
            </a:extLst>
          </p:cNvPr>
          <p:cNvSpPr txBox="1"/>
          <p:nvPr/>
        </p:nvSpPr>
        <p:spPr>
          <a:xfrm>
            <a:off x="9141319" y="5897691"/>
            <a:ext cx="41069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B9BD5"/>
                </a:solidFill>
                <a:effectLst/>
                <a:uLnTx/>
                <a:uFillTx/>
                <a:latin typeface="Calibri"/>
                <a:ea typeface="+mn-ea"/>
                <a:cs typeface="+mn-cs"/>
              </a:rPr>
              <a:t>G</a:t>
            </a:r>
          </a:p>
        </p:txBody>
      </p:sp>
      <p:sp>
        <p:nvSpPr>
          <p:cNvPr id="52" name="TextBox 51">
            <a:extLst>
              <a:ext uri="{FF2B5EF4-FFF2-40B4-BE49-F238E27FC236}">
                <a16:creationId xmlns:a16="http://schemas.microsoft.com/office/drawing/2014/main" id="{06B65039-3607-48A8-8028-35A2481D4BD2}"/>
              </a:ext>
            </a:extLst>
          </p:cNvPr>
          <p:cNvSpPr txBox="1"/>
          <p:nvPr/>
        </p:nvSpPr>
        <p:spPr>
          <a:xfrm>
            <a:off x="9141319" y="5059491"/>
            <a:ext cx="3289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t>
            </a:r>
          </a:p>
        </p:txBody>
      </p:sp>
      <p:sp>
        <p:nvSpPr>
          <p:cNvPr id="53" name="TextBox 52">
            <a:extLst>
              <a:ext uri="{FF2B5EF4-FFF2-40B4-BE49-F238E27FC236}">
                <a16:creationId xmlns:a16="http://schemas.microsoft.com/office/drawing/2014/main" id="{2581A2ED-7F55-46FD-8DFC-C375A7D22BE7}"/>
              </a:ext>
            </a:extLst>
          </p:cNvPr>
          <p:cNvSpPr txBox="1"/>
          <p:nvPr/>
        </p:nvSpPr>
        <p:spPr>
          <a:xfrm>
            <a:off x="10944569" y="4484613"/>
            <a:ext cx="3097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a:t>
            </a:r>
          </a:p>
        </p:txBody>
      </p:sp>
      <p:sp>
        <p:nvSpPr>
          <p:cNvPr id="54" name="TextBox 53">
            <a:extLst>
              <a:ext uri="{FF2B5EF4-FFF2-40B4-BE49-F238E27FC236}">
                <a16:creationId xmlns:a16="http://schemas.microsoft.com/office/drawing/2014/main" id="{059FA5F2-4B7B-4F02-A734-20186A169655}"/>
              </a:ext>
            </a:extLst>
          </p:cNvPr>
          <p:cNvSpPr txBox="1"/>
          <p:nvPr/>
        </p:nvSpPr>
        <p:spPr>
          <a:xfrm>
            <a:off x="10206378" y="4835118"/>
            <a:ext cx="3080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p>
        </p:txBody>
      </p:sp>
      <p:sp>
        <p:nvSpPr>
          <p:cNvPr id="55" name="TextBox 54">
            <a:extLst>
              <a:ext uri="{FF2B5EF4-FFF2-40B4-BE49-F238E27FC236}">
                <a16:creationId xmlns:a16="http://schemas.microsoft.com/office/drawing/2014/main" id="{BA0A562F-A65C-48CE-833D-F8C3CD4A7546}"/>
              </a:ext>
            </a:extLst>
          </p:cNvPr>
          <p:cNvSpPr txBox="1"/>
          <p:nvPr/>
        </p:nvSpPr>
        <p:spPr>
          <a:xfrm>
            <a:off x="10058833" y="5604559"/>
            <a:ext cx="35939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B9BD5"/>
                </a:solidFill>
                <a:effectLst/>
                <a:uLnTx/>
                <a:uFillTx/>
                <a:latin typeface="Calibri"/>
                <a:ea typeface="+mn-ea"/>
                <a:cs typeface="+mn-cs"/>
              </a:rPr>
              <a:t>E</a:t>
            </a:r>
          </a:p>
        </p:txBody>
      </p:sp>
      <p:cxnSp>
        <p:nvCxnSpPr>
          <p:cNvPr id="56" name="Straight Connector 55">
            <a:extLst>
              <a:ext uri="{FF2B5EF4-FFF2-40B4-BE49-F238E27FC236}">
                <a16:creationId xmlns:a16="http://schemas.microsoft.com/office/drawing/2014/main" id="{9B461673-E5B5-4D64-BC07-7C0CF6CF62F0}"/>
              </a:ext>
            </a:extLst>
          </p:cNvPr>
          <p:cNvCxnSpPr>
            <a:cxnSpLocks/>
            <a:stCxn id="54" idx="3"/>
            <a:endCxn id="53" idx="1"/>
          </p:cNvCxnSpPr>
          <p:nvPr/>
        </p:nvCxnSpPr>
        <p:spPr>
          <a:xfrm flipV="1">
            <a:off x="10514476" y="4669279"/>
            <a:ext cx="430093" cy="350505"/>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87CE2BA7-342D-4C75-8954-04674CDC1ECB}"/>
              </a:ext>
            </a:extLst>
          </p:cNvPr>
          <p:cNvCxnSpPr>
            <a:stCxn id="54" idx="2"/>
            <a:endCxn id="55" idx="0"/>
          </p:cNvCxnSpPr>
          <p:nvPr/>
        </p:nvCxnSpPr>
        <p:spPr>
          <a:xfrm flipH="1">
            <a:off x="10238530" y="5204450"/>
            <a:ext cx="121897" cy="400109"/>
          </a:xfrm>
          <a:prstGeom prst="line">
            <a:avLst/>
          </a:prstGeom>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C883E584-8747-412E-984B-7E9BA9553DF7}"/>
              </a:ext>
            </a:extLst>
          </p:cNvPr>
          <p:cNvCxnSpPr>
            <a:stCxn id="55" idx="3"/>
            <a:endCxn id="50" idx="1"/>
          </p:cNvCxnSpPr>
          <p:nvPr/>
        </p:nvCxnSpPr>
        <p:spPr>
          <a:xfrm flipV="1">
            <a:off x="10418227" y="5778981"/>
            <a:ext cx="551892" cy="87188"/>
          </a:xfrm>
          <a:prstGeom prst="line">
            <a:avLst/>
          </a:prstGeom>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DEE55409-A315-495D-B626-767381CD5D70}"/>
              </a:ext>
            </a:extLst>
          </p:cNvPr>
          <p:cNvCxnSpPr>
            <a:cxnSpLocks/>
            <a:stCxn id="52" idx="3"/>
            <a:endCxn id="55" idx="0"/>
          </p:cNvCxnSpPr>
          <p:nvPr/>
        </p:nvCxnSpPr>
        <p:spPr>
          <a:xfrm>
            <a:off x="9470255" y="5244157"/>
            <a:ext cx="768275" cy="360402"/>
          </a:xfrm>
          <a:prstGeom prst="line">
            <a:avLst/>
          </a:prstGeom>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076ECF6F-AFCD-4213-B827-7287DD9E5B7A}"/>
              </a:ext>
            </a:extLst>
          </p:cNvPr>
          <p:cNvCxnSpPr>
            <a:stCxn id="51" idx="3"/>
            <a:endCxn id="55" idx="1"/>
          </p:cNvCxnSpPr>
          <p:nvPr/>
        </p:nvCxnSpPr>
        <p:spPr>
          <a:xfrm flipV="1">
            <a:off x="9552009" y="5866169"/>
            <a:ext cx="506824" cy="293132"/>
          </a:xfrm>
          <a:prstGeom prst="line">
            <a:avLst/>
          </a:prstGeom>
          <a:ln w="34925"/>
        </p:spPr>
        <p:style>
          <a:lnRef idx="3">
            <a:schemeClr val="accent1"/>
          </a:lnRef>
          <a:fillRef idx="0">
            <a:schemeClr val="accent1"/>
          </a:fillRef>
          <a:effectRef idx="2">
            <a:schemeClr val="accent1"/>
          </a:effectRef>
          <a:fontRef idx="minor">
            <a:schemeClr val="tx1"/>
          </a:fontRef>
        </p:style>
      </p:cxnSp>
      <p:sp>
        <p:nvSpPr>
          <p:cNvPr id="61" name="TextBox 60">
            <a:extLst>
              <a:ext uri="{FF2B5EF4-FFF2-40B4-BE49-F238E27FC236}">
                <a16:creationId xmlns:a16="http://schemas.microsoft.com/office/drawing/2014/main" id="{5EE72E00-AF22-48A5-8577-435A4DEA3C83}"/>
              </a:ext>
            </a:extLst>
          </p:cNvPr>
          <p:cNvSpPr txBox="1"/>
          <p:nvPr/>
        </p:nvSpPr>
        <p:spPr>
          <a:xfrm>
            <a:off x="10960442" y="2838469"/>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a:t>
            </a:r>
          </a:p>
        </p:txBody>
      </p:sp>
      <p:sp>
        <p:nvSpPr>
          <p:cNvPr id="62" name="TextBox 61">
            <a:extLst>
              <a:ext uri="{FF2B5EF4-FFF2-40B4-BE49-F238E27FC236}">
                <a16:creationId xmlns:a16="http://schemas.microsoft.com/office/drawing/2014/main" id="{AD1D518A-4E81-4A4E-9EF5-1EF7CA854542}"/>
              </a:ext>
            </a:extLst>
          </p:cNvPr>
          <p:cNvSpPr txBox="1"/>
          <p:nvPr/>
        </p:nvSpPr>
        <p:spPr>
          <a:xfrm>
            <a:off x="9066905" y="3083175"/>
            <a:ext cx="41069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1">
                    <a:lumMod val="50000"/>
                  </a:schemeClr>
                </a:solidFill>
                <a:effectLst/>
                <a:uLnTx/>
                <a:uFillTx/>
                <a:latin typeface="Calibri"/>
                <a:ea typeface="+mn-ea"/>
                <a:cs typeface="+mn-cs"/>
              </a:rPr>
              <a:t>G</a:t>
            </a:r>
          </a:p>
        </p:txBody>
      </p:sp>
      <p:sp>
        <p:nvSpPr>
          <p:cNvPr id="63" name="TextBox 62">
            <a:extLst>
              <a:ext uri="{FF2B5EF4-FFF2-40B4-BE49-F238E27FC236}">
                <a16:creationId xmlns:a16="http://schemas.microsoft.com/office/drawing/2014/main" id="{9CFE2889-164C-477B-A86A-F17464EFDA33}"/>
              </a:ext>
            </a:extLst>
          </p:cNvPr>
          <p:cNvSpPr txBox="1"/>
          <p:nvPr/>
        </p:nvSpPr>
        <p:spPr>
          <a:xfrm>
            <a:off x="9066905" y="2244975"/>
            <a:ext cx="3289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t>
            </a:r>
          </a:p>
        </p:txBody>
      </p:sp>
      <p:sp>
        <p:nvSpPr>
          <p:cNvPr id="64" name="TextBox 63">
            <a:extLst>
              <a:ext uri="{FF2B5EF4-FFF2-40B4-BE49-F238E27FC236}">
                <a16:creationId xmlns:a16="http://schemas.microsoft.com/office/drawing/2014/main" id="{D1AB9971-47A9-4464-96B3-103A7BB46224}"/>
              </a:ext>
            </a:extLst>
          </p:cNvPr>
          <p:cNvSpPr txBox="1"/>
          <p:nvPr/>
        </p:nvSpPr>
        <p:spPr>
          <a:xfrm>
            <a:off x="9374819" y="885043"/>
            <a:ext cx="317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a:t>
            </a:r>
          </a:p>
        </p:txBody>
      </p:sp>
      <p:sp>
        <p:nvSpPr>
          <p:cNvPr id="65" name="TextBox 64">
            <a:extLst>
              <a:ext uri="{FF2B5EF4-FFF2-40B4-BE49-F238E27FC236}">
                <a16:creationId xmlns:a16="http://schemas.microsoft.com/office/drawing/2014/main" id="{5ED34473-E05F-4C7C-AB7F-3F532AE41C2C}"/>
              </a:ext>
            </a:extLst>
          </p:cNvPr>
          <p:cNvSpPr txBox="1"/>
          <p:nvPr/>
        </p:nvSpPr>
        <p:spPr>
          <a:xfrm>
            <a:off x="10441619" y="885043"/>
            <a:ext cx="3097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a:t>
            </a:r>
          </a:p>
        </p:txBody>
      </p:sp>
      <p:sp>
        <p:nvSpPr>
          <p:cNvPr id="66" name="TextBox 65">
            <a:extLst>
              <a:ext uri="{FF2B5EF4-FFF2-40B4-BE49-F238E27FC236}">
                <a16:creationId xmlns:a16="http://schemas.microsoft.com/office/drawing/2014/main" id="{51A8623A-C5D8-447F-B05A-A20259C55E76}"/>
              </a:ext>
            </a:extLst>
          </p:cNvPr>
          <p:cNvSpPr txBox="1"/>
          <p:nvPr/>
        </p:nvSpPr>
        <p:spPr>
          <a:xfrm>
            <a:off x="9984419" y="1799443"/>
            <a:ext cx="3080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p>
        </p:txBody>
      </p:sp>
      <p:sp>
        <p:nvSpPr>
          <p:cNvPr id="67" name="TextBox 66">
            <a:extLst>
              <a:ext uri="{FF2B5EF4-FFF2-40B4-BE49-F238E27FC236}">
                <a16:creationId xmlns:a16="http://schemas.microsoft.com/office/drawing/2014/main" id="{7D2EFE58-7F4D-43F6-A014-A3AD9253A4AC}"/>
              </a:ext>
            </a:extLst>
          </p:cNvPr>
          <p:cNvSpPr txBox="1"/>
          <p:nvPr/>
        </p:nvSpPr>
        <p:spPr>
          <a:xfrm>
            <a:off x="11279819" y="504043"/>
            <a:ext cx="3273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a:t>
            </a:r>
          </a:p>
        </p:txBody>
      </p:sp>
      <p:sp>
        <p:nvSpPr>
          <p:cNvPr id="68" name="TextBox 67">
            <a:extLst>
              <a:ext uri="{FF2B5EF4-FFF2-40B4-BE49-F238E27FC236}">
                <a16:creationId xmlns:a16="http://schemas.microsoft.com/office/drawing/2014/main" id="{30150E7C-A3E7-4BF5-B613-7F1109E0AB04}"/>
              </a:ext>
            </a:extLst>
          </p:cNvPr>
          <p:cNvSpPr txBox="1"/>
          <p:nvPr/>
        </p:nvSpPr>
        <p:spPr>
          <a:xfrm>
            <a:off x="9984419" y="2790043"/>
            <a:ext cx="35939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1">
                    <a:lumMod val="50000"/>
                  </a:schemeClr>
                </a:solidFill>
                <a:effectLst/>
                <a:uLnTx/>
                <a:uFillTx/>
                <a:latin typeface="Calibri"/>
                <a:ea typeface="+mn-ea"/>
                <a:cs typeface="+mn-cs"/>
              </a:rPr>
              <a:t>E</a:t>
            </a:r>
          </a:p>
        </p:txBody>
      </p:sp>
      <p:cxnSp>
        <p:nvCxnSpPr>
          <p:cNvPr id="69" name="Straight Connector 68">
            <a:extLst>
              <a:ext uri="{FF2B5EF4-FFF2-40B4-BE49-F238E27FC236}">
                <a16:creationId xmlns:a16="http://schemas.microsoft.com/office/drawing/2014/main" id="{08E3AD81-A727-4252-A833-49AF8A476AAD}"/>
              </a:ext>
            </a:extLst>
          </p:cNvPr>
          <p:cNvCxnSpPr>
            <a:cxnSpLocks/>
            <a:stCxn id="64" idx="3"/>
            <a:endCxn id="65" idx="1"/>
          </p:cNvCxnSpPr>
          <p:nvPr/>
        </p:nvCxnSpPr>
        <p:spPr>
          <a:xfrm>
            <a:off x="9692535" y="1069709"/>
            <a:ext cx="749084"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FD47C630-C1BF-4750-B2F1-6AA24EB16AD3}"/>
              </a:ext>
            </a:extLst>
          </p:cNvPr>
          <p:cNvCxnSpPr>
            <a:cxnSpLocks/>
            <a:stCxn id="66" idx="0"/>
          </p:cNvCxnSpPr>
          <p:nvPr/>
        </p:nvCxnSpPr>
        <p:spPr>
          <a:xfrm flipV="1">
            <a:off x="10138468" y="1231293"/>
            <a:ext cx="318581" cy="56815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1" name="Straight Connector 70">
            <a:extLst>
              <a:ext uri="{FF2B5EF4-FFF2-40B4-BE49-F238E27FC236}">
                <a16:creationId xmlns:a16="http://schemas.microsoft.com/office/drawing/2014/main" id="{A78F6D2B-E181-4122-AB12-BA3F84390007}"/>
              </a:ext>
            </a:extLst>
          </p:cNvPr>
          <p:cNvCxnSpPr>
            <a:stCxn id="64" idx="2"/>
            <a:endCxn id="66" idx="0"/>
          </p:cNvCxnSpPr>
          <p:nvPr/>
        </p:nvCxnSpPr>
        <p:spPr>
          <a:xfrm>
            <a:off x="9533677" y="1254375"/>
            <a:ext cx="604791" cy="545068"/>
          </a:xfrm>
          <a:prstGeom prst="line">
            <a:avLst/>
          </a:prstGeom>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9F464FC7-F301-43B3-92CC-F0B921847A77}"/>
              </a:ext>
            </a:extLst>
          </p:cNvPr>
          <p:cNvCxnSpPr>
            <a:cxnSpLocks/>
            <a:stCxn id="65" idx="3"/>
            <a:endCxn id="67" idx="1"/>
          </p:cNvCxnSpPr>
          <p:nvPr/>
        </p:nvCxnSpPr>
        <p:spPr>
          <a:xfrm flipV="1">
            <a:off x="10751319" y="688709"/>
            <a:ext cx="528500" cy="381000"/>
          </a:xfrm>
          <a:prstGeom prst="line">
            <a:avLst/>
          </a:prstGeom>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B1DA4A12-006C-4D74-94B4-15EC56AF4231}"/>
              </a:ext>
            </a:extLst>
          </p:cNvPr>
          <p:cNvCxnSpPr>
            <a:cxnSpLocks/>
            <a:stCxn id="66" idx="2"/>
            <a:endCxn id="68" idx="0"/>
          </p:cNvCxnSpPr>
          <p:nvPr/>
        </p:nvCxnSpPr>
        <p:spPr>
          <a:xfrm>
            <a:off x="10138468" y="2168775"/>
            <a:ext cx="25648" cy="621268"/>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2731BFFA-1E19-406A-8FBF-8D05160492C9}"/>
              </a:ext>
            </a:extLst>
          </p:cNvPr>
          <p:cNvCxnSpPr>
            <a:stCxn id="68" idx="3"/>
            <a:endCxn id="61" idx="1"/>
          </p:cNvCxnSpPr>
          <p:nvPr/>
        </p:nvCxnSpPr>
        <p:spPr>
          <a:xfrm flipV="1">
            <a:off x="10343813" y="3023135"/>
            <a:ext cx="616629" cy="28518"/>
          </a:xfrm>
          <a:prstGeom prst="line">
            <a:avLst/>
          </a:prstGeom>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A2DB7127-7CF0-441B-84A5-F02BFFDCEF89}"/>
              </a:ext>
            </a:extLst>
          </p:cNvPr>
          <p:cNvCxnSpPr>
            <a:cxnSpLocks/>
            <a:stCxn id="63" idx="3"/>
            <a:endCxn id="68" idx="0"/>
          </p:cNvCxnSpPr>
          <p:nvPr/>
        </p:nvCxnSpPr>
        <p:spPr>
          <a:xfrm>
            <a:off x="9395841" y="2429641"/>
            <a:ext cx="768275" cy="360402"/>
          </a:xfrm>
          <a:prstGeom prst="line">
            <a:avLst/>
          </a:prstGeom>
        </p:spPr>
        <p:style>
          <a:lnRef idx="1">
            <a:schemeClr val="accent2"/>
          </a:lnRef>
          <a:fillRef idx="0">
            <a:schemeClr val="accent2"/>
          </a:fillRef>
          <a:effectRef idx="0">
            <a:schemeClr val="accent2"/>
          </a:effectRef>
          <a:fontRef idx="minor">
            <a:schemeClr val="tx1"/>
          </a:fontRef>
        </p:style>
      </p:cxnSp>
      <p:cxnSp>
        <p:nvCxnSpPr>
          <p:cNvPr id="76" name="Straight Connector 75">
            <a:extLst>
              <a:ext uri="{FF2B5EF4-FFF2-40B4-BE49-F238E27FC236}">
                <a16:creationId xmlns:a16="http://schemas.microsoft.com/office/drawing/2014/main" id="{1967A81C-6873-4401-8A0B-92C6EE9B1495}"/>
              </a:ext>
            </a:extLst>
          </p:cNvPr>
          <p:cNvCxnSpPr>
            <a:stCxn id="62" idx="3"/>
            <a:endCxn id="68" idx="1"/>
          </p:cNvCxnSpPr>
          <p:nvPr/>
        </p:nvCxnSpPr>
        <p:spPr>
          <a:xfrm flipV="1">
            <a:off x="9477595" y="3051653"/>
            <a:ext cx="506824" cy="293132"/>
          </a:xfrm>
          <a:prstGeom prst="line">
            <a:avLst/>
          </a:prstGeom>
          <a:ln w="34925">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
        <p:nvSpPr>
          <p:cNvPr id="77" name="TextBox 76">
            <a:extLst>
              <a:ext uri="{FF2B5EF4-FFF2-40B4-BE49-F238E27FC236}">
                <a16:creationId xmlns:a16="http://schemas.microsoft.com/office/drawing/2014/main" id="{8DD25A04-518C-49FB-9A2E-C38AB12EFD78}"/>
              </a:ext>
            </a:extLst>
          </p:cNvPr>
          <p:cNvSpPr txBox="1"/>
          <p:nvPr/>
        </p:nvSpPr>
        <p:spPr>
          <a:xfrm>
            <a:off x="9641703" y="3403104"/>
            <a:ext cx="212750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lumMod val="50000"/>
                  </a:schemeClr>
                </a:solidFill>
                <a:effectLst/>
                <a:uLnTx/>
                <a:uFillTx/>
                <a:latin typeface="Calibri"/>
                <a:ea typeface="+mn-ea"/>
                <a:cs typeface="+mn-cs"/>
              </a:rPr>
              <a:t>X=3, </a:t>
            </a:r>
            <a:r>
              <a:rPr kumimoji="0" lang="en-US" sz="3600" b="1" i="0" u="none" strike="noStrike" kern="1200" cap="none" spc="0" normalizeH="0" baseline="0" noProof="0" dirty="0">
                <a:ln>
                  <a:noFill/>
                </a:ln>
                <a:solidFill>
                  <a:schemeClr val="bg2">
                    <a:lumMod val="75000"/>
                  </a:schemeClr>
                </a:solidFill>
                <a:effectLst/>
                <a:uLnTx/>
                <a:uFillTx/>
                <a:latin typeface="Calibri"/>
                <a:ea typeface="+mn-ea"/>
                <a:cs typeface="+mn-cs"/>
              </a:rPr>
              <a:t>N=10</a:t>
            </a:r>
          </a:p>
        </p:txBody>
      </p:sp>
      <p:sp>
        <p:nvSpPr>
          <p:cNvPr id="80" name="TextBox 79">
            <a:extLst>
              <a:ext uri="{FF2B5EF4-FFF2-40B4-BE49-F238E27FC236}">
                <a16:creationId xmlns:a16="http://schemas.microsoft.com/office/drawing/2014/main" id="{FB132377-8BAB-4C98-A90C-31E4027671E2}"/>
              </a:ext>
            </a:extLst>
          </p:cNvPr>
          <p:cNvSpPr txBox="1"/>
          <p:nvPr/>
        </p:nvSpPr>
        <p:spPr>
          <a:xfrm>
            <a:off x="9836072" y="6055979"/>
            <a:ext cx="179408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5B9BD5"/>
                </a:solidFill>
                <a:effectLst/>
                <a:uLnTx/>
                <a:uFillTx/>
                <a:latin typeface="Calibri"/>
                <a:ea typeface="+mn-ea"/>
                <a:cs typeface="+mn-cs"/>
              </a:rPr>
              <a:t>x=2, </a:t>
            </a:r>
            <a:r>
              <a:rPr kumimoji="0" lang="en-US" sz="3600" b="1" i="0" u="none" strike="noStrike" kern="1200" cap="none" spc="0" normalizeH="0" baseline="0" noProof="0" dirty="0">
                <a:ln>
                  <a:noFill/>
                </a:ln>
                <a:solidFill>
                  <a:schemeClr val="bg2">
                    <a:lumMod val="75000"/>
                  </a:schemeClr>
                </a:solidFill>
                <a:effectLst/>
                <a:uLnTx/>
                <a:uFillTx/>
                <a:latin typeface="Calibri"/>
                <a:ea typeface="+mn-ea"/>
                <a:cs typeface="+mn-cs"/>
              </a:rPr>
              <a:t>k=5</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6711462" cy="1143000"/>
          </a:xfrm>
        </p:spPr>
        <p:txBody>
          <a:bodyPr/>
          <a:lstStyle/>
          <a:p>
            <a:r>
              <a:rPr lang="en-US" dirty="0"/>
              <a:t>Generalized:</a:t>
            </a:r>
          </a:p>
        </p:txBody>
      </p:sp>
      <mc:AlternateContent xmlns:mc="http://schemas.openxmlformats.org/markup-compatibility/2006" xmlns:a14="http://schemas.microsoft.com/office/drawing/2010/main">
        <mc:Choice Requires="a14">
          <p:sp>
            <p:nvSpPr>
              <p:cNvPr id="3" name="Object 2"/>
              <p:cNvSpPr txBox="1"/>
              <p:nvPr/>
            </p:nvSpPr>
            <p:spPr bwMode="auto">
              <a:xfrm>
                <a:off x="609600" y="2010510"/>
                <a:ext cx="7010400" cy="3276599"/>
              </a:xfrm>
              <a:prstGeom prst="rect">
                <a:avLst/>
              </a:prstGeom>
              <a:noFill/>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unc>
                        <m:func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uncPr>
                        <m:fNa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Pr</m:t>
                          </m:r>
                        </m:fName>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e>
                      </m:func>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𝑆𝑡𝑎𝑡𝑒𝑚𝑒𝑛𝑡𝐶𝑜𝑢𝑛𝑡</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𝑥</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 </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𝑠𝑎𝑚𝑝𝑙𝑒</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d>
                            <m:d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m>
                                <m:mPr>
                                  <m:plcHide m:val="on"/>
                                  <m:mcs>
                                    <m:mc>
                                      <m:mcPr>
                                        <m:count m:val="1"/>
                                        <m:mcJc m:val="center"/>
                                      </m:mcPr>
                                    </m:mc>
                                  </m:mcs>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mPr>
                                <m:m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𝑋</m:t>
                                    </m:r>
                                  </m:e>
                                </m:mr>
                                <m:m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𝑥</m:t>
                                    </m:r>
                                  </m:e>
                                </m:mr>
                              </m:m>
                            </m:e>
                          </m:d>
                          <m:d>
                            <m:d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m>
                                <m:mPr>
                                  <m:plcHide m:val="on"/>
                                  <m:mcs>
                                    <m:mc>
                                      <m:mcPr>
                                        <m:count m:val="1"/>
                                        <m:mcJc m:val="center"/>
                                      </m:mcPr>
                                    </m:mc>
                                  </m:mcs>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mPr>
                                <m:m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𝑁</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𝑋</m:t>
                                    </m:r>
                                  </m:e>
                                </m:mr>
                                <m:m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𝑥</m:t>
                                    </m:r>
                                  </m:e>
                                </m:mr>
                              </m:m>
                            </m:e>
                          </m:d>
                        </m:num>
                        <m:den>
                          <m:d>
                            <m:d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m>
                                <m:mPr>
                                  <m:plcHide m:val="on"/>
                                  <m:mcs>
                                    <m:mc>
                                      <m:mcPr>
                                        <m:count m:val="1"/>
                                        <m:mcJc m:val="center"/>
                                      </m:mcPr>
                                    </m:mc>
                                  </m:mcs>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mPr>
                                <m:m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𝑁</m:t>
                                    </m:r>
                                  </m:e>
                                </m:mr>
                                <m:mr>
                                  <m:e>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e>
                                </m:mr>
                              </m:m>
                            </m:e>
                          </m:d>
                        </m:den>
                      </m:f>
                    </m:oMath>
                  </m:oMathPara>
                </a14:m>
                <a:b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a:br>
                <a:b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a:br>
                <a14:m>
                  <m:oMathPara xmlns:m="http://schemas.openxmlformats.org/officeDocument/2006/math">
                    <m:oMathParaPr>
                      <m:jc m:val="left"/>
                    </m:oMathParaPr>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𝑊h𝑒𝑟𝑒</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𝑋</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𝑡h𝑒</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𝑛𝑢𝑚𝑏𝑒𝑟</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𝑜𝑓</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𝑡𝑖𝑚𝑒</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𝑎</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𝑠𝑡𝑎𝑡𝑒𝑚𝑒𝑛𝑡</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𝑎𝑝𝑝𝑒𝑎𝑟𝑠</m:t>
                      </m:r>
                    </m:oMath>
                  </m:oMathPara>
                </a14:m>
                <a:b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a:br>
                <a:b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a:br>
                <a14:m>
                  <m:oMathPara xmlns:m="http://schemas.openxmlformats.org/officeDocument/2006/math">
                    <m:oMathParaPr>
                      <m:jc m:val="left"/>
                    </m:oMathParaPr>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𝑁</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𝑡𝑜𝑡𝑎𝑙</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𝑛𝑢𝑚𝑏𝑒𝑟</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𝑜𝑓</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𝑠𝑡𝑎𝑡𝑒𝑚𝑒𝑛𝑡𝑠</m:t>
                      </m:r>
                    </m:oMath>
                  </m:oMathPara>
                </a14:m>
                <a:b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a:br>
                <a:b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a:br>
                <a14:m>
                  <m:oMathPara xmlns:m="http://schemas.openxmlformats.org/officeDocument/2006/math">
                    <m:oMathParaPr>
                      <m:jc m:val="left"/>
                    </m:oMathParaPr>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𝑘</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𝑛𝑢𝑚𝑏𝑒𝑟</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𝑜𝑓</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𝑠𝑡𝑎𝑡𝑒𝑚𝑒𝑛𝑡𝑠</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𝑖𝑛</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𝑎</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𝑠𝑝𝑒𝑐𝑖𝑓𝑖𝑐</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𝑝𝑒𝑟𝑖𝑜𝑑</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𝑜𝑟</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𝑔𝑟𝑜𝑢𝑝</m:t>
                      </m:r>
                    </m:oMath>
                  </m:oMathPara>
                </a14:m>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 name="Object 2"/>
              <p:cNvSpPr txBox="1">
                <a:spLocks noRot="1" noChangeAspect="1" noMove="1" noResize="1" noEditPoints="1" noAdjustHandles="1" noChangeArrowheads="1" noChangeShapeType="1" noTextEdit="1"/>
              </p:cNvSpPr>
              <p:nvPr/>
            </p:nvSpPr>
            <p:spPr bwMode="auto">
              <a:xfrm>
                <a:off x="609600" y="2010510"/>
                <a:ext cx="7010400" cy="3276599"/>
              </a:xfrm>
              <a:prstGeom prst="rect">
                <a:avLst/>
              </a:prstGeom>
              <a:blipFill>
                <a:blip r:embed="rId2"/>
                <a:stretch>
                  <a:fillRect/>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6804D398-0BD6-45AD-87A3-D63DDC2F8515}"/>
              </a:ext>
            </a:extLst>
          </p:cNvPr>
          <p:cNvSpPr txBox="1"/>
          <p:nvPr/>
        </p:nvSpPr>
        <p:spPr>
          <a:xfrm>
            <a:off x="9910468" y="5255931"/>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a:t>
            </a:r>
          </a:p>
        </p:txBody>
      </p:sp>
      <p:sp>
        <p:nvSpPr>
          <p:cNvPr id="48" name="TextBox 47">
            <a:extLst>
              <a:ext uri="{FF2B5EF4-FFF2-40B4-BE49-F238E27FC236}">
                <a16:creationId xmlns:a16="http://schemas.microsoft.com/office/drawing/2014/main" id="{C15A469C-BEB0-4311-AD71-5E6DDEC50E7E}"/>
              </a:ext>
            </a:extLst>
          </p:cNvPr>
          <p:cNvSpPr txBox="1"/>
          <p:nvPr/>
        </p:nvSpPr>
        <p:spPr>
          <a:xfrm>
            <a:off x="8081668" y="5559307"/>
            <a:ext cx="41069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B9BD5"/>
                </a:solidFill>
                <a:effectLst/>
                <a:uLnTx/>
                <a:uFillTx/>
                <a:latin typeface="Calibri"/>
                <a:ea typeface="+mn-ea"/>
                <a:cs typeface="+mn-cs"/>
              </a:rPr>
              <a:t>G</a:t>
            </a:r>
          </a:p>
        </p:txBody>
      </p:sp>
      <p:sp>
        <p:nvSpPr>
          <p:cNvPr id="49" name="TextBox 48">
            <a:extLst>
              <a:ext uri="{FF2B5EF4-FFF2-40B4-BE49-F238E27FC236}">
                <a16:creationId xmlns:a16="http://schemas.microsoft.com/office/drawing/2014/main" id="{6EAA173B-C8A5-4935-90AC-4FCBA21BA67A}"/>
              </a:ext>
            </a:extLst>
          </p:cNvPr>
          <p:cNvSpPr txBox="1"/>
          <p:nvPr/>
        </p:nvSpPr>
        <p:spPr>
          <a:xfrm>
            <a:off x="8081668" y="4721107"/>
            <a:ext cx="3289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t>
            </a:r>
          </a:p>
        </p:txBody>
      </p:sp>
      <p:sp>
        <p:nvSpPr>
          <p:cNvPr id="50" name="TextBox 49">
            <a:extLst>
              <a:ext uri="{FF2B5EF4-FFF2-40B4-BE49-F238E27FC236}">
                <a16:creationId xmlns:a16="http://schemas.microsoft.com/office/drawing/2014/main" id="{1445B540-949F-4EDB-8D22-144C4663701F}"/>
              </a:ext>
            </a:extLst>
          </p:cNvPr>
          <p:cNvSpPr txBox="1"/>
          <p:nvPr/>
        </p:nvSpPr>
        <p:spPr>
          <a:xfrm>
            <a:off x="9884918" y="4146229"/>
            <a:ext cx="3097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a:t>
            </a:r>
          </a:p>
        </p:txBody>
      </p:sp>
      <p:sp>
        <p:nvSpPr>
          <p:cNvPr id="51" name="TextBox 50">
            <a:extLst>
              <a:ext uri="{FF2B5EF4-FFF2-40B4-BE49-F238E27FC236}">
                <a16:creationId xmlns:a16="http://schemas.microsoft.com/office/drawing/2014/main" id="{9E1F4EC3-6709-4981-AD65-1C54A8340035}"/>
              </a:ext>
            </a:extLst>
          </p:cNvPr>
          <p:cNvSpPr txBox="1"/>
          <p:nvPr/>
        </p:nvSpPr>
        <p:spPr>
          <a:xfrm>
            <a:off x="9146727" y="4496734"/>
            <a:ext cx="3080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p>
        </p:txBody>
      </p:sp>
      <p:sp>
        <p:nvSpPr>
          <p:cNvPr id="52" name="TextBox 51">
            <a:extLst>
              <a:ext uri="{FF2B5EF4-FFF2-40B4-BE49-F238E27FC236}">
                <a16:creationId xmlns:a16="http://schemas.microsoft.com/office/drawing/2014/main" id="{B87F9A67-13F4-4858-824C-687ABD6E1E1F}"/>
              </a:ext>
            </a:extLst>
          </p:cNvPr>
          <p:cNvSpPr txBox="1"/>
          <p:nvPr/>
        </p:nvSpPr>
        <p:spPr>
          <a:xfrm>
            <a:off x="8999182" y="5266175"/>
            <a:ext cx="35939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B9BD5"/>
                </a:solidFill>
                <a:effectLst/>
                <a:uLnTx/>
                <a:uFillTx/>
                <a:latin typeface="Calibri"/>
                <a:ea typeface="+mn-ea"/>
                <a:cs typeface="+mn-cs"/>
              </a:rPr>
              <a:t>E</a:t>
            </a:r>
          </a:p>
        </p:txBody>
      </p:sp>
      <p:cxnSp>
        <p:nvCxnSpPr>
          <p:cNvPr id="53" name="Straight Connector 52">
            <a:extLst>
              <a:ext uri="{FF2B5EF4-FFF2-40B4-BE49-F238E27FC236}">
                <a16:creationId xmlns:a16="http://schemas.microsoft.com/office/drawing/2014/main" id="{2E1AB846-1098-49E7-9BD9-F5C91D0E5795}"/>
              </a:ext>
            </a:extLst>
          </p:cNvPr>
          <p:cNvCxnSpPr>
            <a:cxnSpLocks/>
            <a:stCxn id="51" idx="3"/>
            <a:endCxn id="50" idx="1"/>
          </p:cNvCxnSpPr>
          <p:nvPr/>
        </p:nvCxnSpPr>
        <p:spPr>
          <a:xfrm flipV="1">
            <a:off x="9454825" y="4330895"/>
            <a:ext cx="430093" cy="350505"/>
          </a:xfrm>
          <a:prstGeom prst="line">
            <a:avLst/>
          </a:prstGeom>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51831226-6590-406D-BBE4-DAD9A78384F1}"/>
              </a:ext>
            </a:extLst>
          </p:cNvPr>
          <p:cNvCxnSpPr>
            <a:stCxn id="51" idx="2"/>
            <a:endCxn id="52" idx="0"/>
          </p:cNvCxnSpPr>
          <p:nvPr/>
        </p:nvCxnSpPr>
        <p:spPr>
          <a:xfrm flipH="1">
            <a:off x="9178879" y="4866066"/>
            <a:ext cx="121897" cy="400109"/>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1B10EF03-B5C6-4C8A-A808-AC1CC0E1A448}"/>
              </a:ext>
            </a:extLst>
          </p:cNvPr>
          <p:cNvCxnSpPr>
            <a:stCxn id="52" idx="3"/>
            <a:endCxn id="47" idx="1"/>
          </p:cNvCxnSpPr>
          <p:nvPr/>
        </p:nvCxnSpPr>
        <p:spPr>
          <a:xfrm flipV="1">
            <a:off x="9358576" y="5440597"/>
            <a:ext cx="551892" cy="87188"/>
          </a:xfrm>
          <a:prstGeom prst="line">
            <a:avLst/>
          </a:prstGeom>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22F48217-4C82-4C4A-8875-779F90616130}"/>
              </a:ext>
            </a:extLst>
          </p:cNvPr>
          <p:cNvCxnSpPr>
            <a:cxnSpLocks/>
            <a:stCxn id="49" idx="3"/>
            <a:endCxn id="52" idx="0"/>
          </p:cNvCxnSpPr>
          <p:nvPr/>
        </p:nvCxnSpPr>
        <p:spPr>
          <a:xfrm>
            <a:off x="8410604" y="4905773"/>
            <a:ext cx="768275" cy="360402"/>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4ABFDC2E-83CA-4474-B269-AD78FD30990E}"/>
              </a:ext>
            </a:extLst>
          </p:cNvPr>
          <p:cNvCxnSpPr>
            <a:stCxn id="48" idx="3"/>
            <a:endCxn id="52" idx="1"/>
          </p:cNvCxnSpPr>
          <p:nvPr/>
        </p:nvCxnSpPr>
        <p:spPr>
          <a:xfrm flipV="1">
            <a:off x="8492358" y="5527785"/>
            <a:ext cx="506824" cy="293132"/>
          </a:xfrm>
          <a:prstGeom prst="line">
            <a:avLst/>
          </a:prstGeom>
        </p:spPr>
        <p:style>
          <a:lnRef idx="3">
            <a:schemeClr val="accent1"/>
          </a:lnRef>
          <a:fillRef idx="0">
            <a:schemeClr val="accent1"/>
          </a:fillRef>
          <a:effectRef idx="2">
            <a:schemeClr val="accent1"/>
          </a:effectRef>
          <a:fontRef idx="minor">
            <a:schemeClr val="tx1"/>
          </a:fontRef>
        </p:style>
      </p:cxnSp>
      <p:sp>
        <p:nvSpPr>
          <p:cNvPr id="58" name="TextBox 57">
            <a:extLst>
              <a:ext uri="{FF2B5EF4-FFF2-40B4-BE49-F238E27FC236}">
                <a16:creationId xmlns:a16="http://schemas.microsoft.com/office/drawing/2014/main" id="{4C21B2C5-278B-4D6B-9CB5-3CACB80795C4}"/>
              </a:ext>
            </a:extLst>
          </p:cNvPr>
          <p:cNvSpPr txBox="1"/>
          <p:nvPr/>
        </p:nvSpPr>
        <p:spPr>
          <a:xfrm>
            <a:off x="9973648" y="2632409"/>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a:t>
            </a:r>
          </a:p>
        </p:txBody>
      </p:sp>
      <p:sp>
        <p:nvSpPr>
          <p:cNvPr id="59" name="TextBox 58">
            <a:extLst>
              <a:ext uri="{FF2B5EF4-FFF2-40B4-BE49-F238E27FC236}">
                <a16:creationId xmlns:a16="http://schemas.microsoft.com/office/drawing/2014/main" id="{464911B1-20B7-49A5-AD2D-D81E587CC580}"/>
              </a:ext>
            </a:extLst>
          </p:cNvPr>
          <p:cNvSpPr txBox="1"/>
          <p:nvPr/>
        </p:nvSpPr>
        <p:spPr>
          <a:xfrm>
            <a:off x="8080111" y="2877115"/>
            <a:ext cx="41069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1">
                    <a:lumMod val="50000"/>
                  </a:schemeClr>
                </a:solidFill>
                <a:effectLst/>
                <a:uLnTx/>
                <a:uFillTx/>
                <a:latin typeface="Calibri"/>
                <a:ea typeface="+mn-ea"/>
                <a:cs typeface="+mn-cs"/>
              </a:rPr>
              <a:t>G</a:t>
            </a:r>
          </a:p>
        </p:txBody>
      </p:sp>
      <p:sp>
        <p:nvSpPr>
          <p:cNvPr id="60" name="TextBox 59">
            <a:extLst>
              <a:ext uri="{FF2B5EF4-FFF2-40B4-BE49-F238E27FC236}">
                <a16:creationId xmlns:a16="http://schemas.microsoft.com/office/drawing/2014/main" id="{AE9CD609-644F-4B04-91D4-82186A194526}"/>
              </a:ext>
            </a:extLst>
          </p:cNvPr>
          <p:cNvSpPr txBox="1"/>
          <p:nvPr/>
        </p:nvSpPr>
        <p:spPr>
          <a:xfrm>
            <a:off x="8080111" y="2038915"/>
            <a:ext cx="3289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t>
            </a:r>
          </a:p>
        </p:txBody>
      </p:sp>
      <p:sp>
        <p:nvSpPr>
          <p:cNvPr id="61" name="TextBox 60">
            <a:extLst>
              <a:ext uri="{FF2B5EF4-FFF2-40B4-BE49-F238E27FC236}">
                <a16:creationId xmlns:a16="http://schemas.microsoft.com/office/drawing/2014/main" id="{44C19590-701F-44B3-B4CE-47F7F49D930A}"/>
              </a:ext>
            </a:extLst>
          </p:cNvPr>
          <p:cNvSpPr txBox="1"/>
          <p:nvPr/>
        </p:nvSpPr>
        <p:spPr>
          <a:xfrm>
            <a:off x="8388025" y="678983"/>
            <a:ext cx="317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a:t>
            </a:r>
          </a:p>
        </p:txBody>
      </p:sp>
      <p:sp>
        <p:nvSpPr>
          <p:cNvPr id="62" name="TextBox 61">
            <a:extLst>
              <a:ext uri="{FF2B5EF4-FFF2-40B4-BE49-F238E27FC236}">
                <a16:creationId xmlns:a16="http://schemas.microsoft.com/office/drawing/2014/main" id="{A91A93F7-98A9-450B-A102-BE9F3B166B83}"/>
              </a:ext>
            </a:extLst>
          </p:cNvPr>
          <p:cNvSpPr txBox="1"/>
          <p:nvPr/>
        </p:nvSpPr>
        <p:spPr>
          <a:xfrm>
            <a:off x="9454825" y="678983"/>
            <a:ext cx="3097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a:t>
            </a:r>
          </a:p>
        </p:txBody>
      </p:sp>
      <p:sp>
        <p:nvSpPr>
          <p:cNvPr id="63" name="TextBox 62">
            <a:extLst>
              <a:ext uri="{FF2B5EF4-FFF2-40B4-BE49-F238E27FC236}">
                <a16:creationId xmlns:a16="http://schemas.microsoft.com/office/drawing/2014/main" id="{72C0D37C-2882-4AF6-8079-900ECAE9D365}"/>
              </a:ext>
            </a:extLst>
          </p:cNvPr>
          <p:cNvSpPr txBox="1"/>
          <p:nvPr/>
        </p:nvSpPr>
        <p:spPr>
          <a:xfrm>
            <a:off x="8997625" y="1593383"/>
            <a:ext cx="3080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p>
        </p:txBody>
      </p:sp>
      <p:sp>
        <p:nvSpPr>
          <p:cNvPr id="64" name="TextBox 63">
            <a:extLst>
              <a:ext uri="{FF2B5EF4-FFF2-40B4-BE49-F238E27FC236}">
                <a16:creationId xmlns:a16="http://schemas.microsoft.com/office/drawing/2014/main" id="{B819115D-1A02-4736-9DDB-B353C5187258}"/>
              </a:ext>
            </a:extLst>
          </p:cNvPr>
          <p:cNvSpPr txBox="1"/>
          <p:nvPr/>
        </p:nvSpPr>
        <p:spPr>
          <a:xfrm>
            <a:off x="10293025" y="297983"/>
            <a:ext cx="3273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a:t>
            </a:r>
          </a:p>
        </p:txBody>
      </p:sp>
      <p:sp>
        <p:nvSpPr>
          <p:cNvPr id="65" name="TextBox 64">
            <a:extLst>
              <a:ext uri="{FF2B5EF4-FFF2-40B4-BE49-F238E27FC236}">
                <a16:creationId xmlns:a16="http://schemas.microsoft.com/office/drawing/2014/main" id="{E7C4F56B-4C0B-4317-A773-D6C88123EF21}"/>
              </a:ext>
            </a:extLst>
          </p:cNvPr>
          <p:cNvSpPr txBox="1"/>
          <p:nvPr/>
        </p:nvSpPr>
        <p:spPr>
          <a:xfrm>
            <a:off x="8997625" y="2583983"/>
            <a:ext cx="35939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1">
                    <a:lumMod val="50000"/>
                  </a:schemeClr>
                </a:solidFill>
                <a:effectLst/>
                <a:uLnTx/>
                <a:uFillTx/>
                <a:latin typeface="Calibri"/>
                <a:ea typeface="+mn-ea"/>
                <a:cs typeface="+mn-cs"/>
              </a:rPr>
              <a:t>E</a:t>
            </a:r>
          </a:p>
        </p:txBody>
      </p:sp>
      <p:cxnSp>
        <p:nvCxnSpPr>
          <p:cNvPr id="66" name="Straight Connector 65">
            <a:extLst>
              <a:ext uri="{FF2B5EF4-FFF2-40B4-BE49-F238E27FC236}">
                <a16:creationId xmlns:a16="http://schemas.microsoft.com/office/drawing/2014/main" id="{BFCFDAB9-A5CB-4C15-94B4-11B608184A99}"/>
              </a:ext>
            </a:extLst>
          </p:cNvPr>
          <p:cNvCxnSpPr>
            <a:cxnSpLocks/>
            <a:stCxn id="61" idx="3"/>
            <a:endCxn id="62" idx="1"/>
          </p:cNvCxnSpPr>
          <p:nvPr/>
        </p:nvCxnSpPr>
        <p:spPr>
          <a:xfrm>
            <a:off x="8705741" y="863649"/>
            <a:ext cx="749084"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7" name="Straight Connector 66">
            <a:extLst>
              <a:ext uri="{FF2B5EF4-FFF2-40B4-BE49-F238E27FC236}">
                <a16:creationId xmlns:a16="http://schemas.microsoft.com/office/drawing/2014/main" id="{E76809CE-4B04-4366-A198-A0E7284EB485}"/>
              </a:ext>
            </a:extLst>
          </p:cNvPr>
          <p:cNvCxnSpPr>
            <a:cxnSpLocks/>
            <a:stCxn id="63" idx="0"/>
          </p:cNvCxnSpPr>
          <p:nvPr/>
        </p:nvCxnSpPr>
        <p:spPr>
          <a:xfrm flipV="1">
            <a:off x="9151674" y="1025233"/>
            <a:ext cx="318581" cy="56815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68" name="Straight Connector 67">
            <a:extLst>
              <a:ext uri="{FF2B5EF4-FFF2-40B4-BE49-F238E27FC236}">
                <a16:creationId xmlns:a16="http://schemas.microsoft.com/office/drawing/2014/main" id="{3DAFD222-9ADD-4789-A280-549D719F1D4A}"/>
              </a:ext>
            </a:extLst>
          </p:cNvPr>
          <p:cNvCxnSpPr>
            <a:stCxn id="61" idx="2"/>
            <a:endCxn id="63" idx="0"/>
          </p:cNvCxnSpPr>
          <p:nvPr/>
        </p:nvCxnSpPr>
        <p:spPr>
          <a:xfrm>
            <a:off x="8546883" y="1048315"/>
            <a:ext cx="604791" cy="545068"/>
          </a:xfrm>
          <a:prstGeom prst="line">
            <a:avLst/>
          </a:prstGeom>
        </p:spPr>
        <p:style>
          <a:lnRef idx="1">
            <a:schemeClr val="accent2"/>
          </a:lnRef>
          <a:fillRef idx="0">
            <a:schemeClr val="accent2"/>
          </a:fillRef>
          <a:effectRef idx="0">
            <a:schemeClr val="accent2"/>
          </a:effectRef>
          <a:fontRef idx="minor">
            <a:schemeClr val="tx1"/>
          </a:fontRef>
        </p:style>
      </p:cxnSp>
      <p:cxnSp>
        <p:nvCxnSpPr>
          <p:cNvPr id="69" name="Straight Connector 68">
            <a:extLst>
              <a:ext uri="{FF2B5EF4-FFF2-40B4-BE49-F238E27FC236}">
                <a16:creationId xmlns:a16="http://schemas.microsoft.com/office/drawing/2014/main" id="{4D09D7F5-CE83-481A-BB95-AA217D233FD9}"/>
              </a:ext>
            </a:extLst>
          </p:cNvPr>
          <p:cNvCxnSpPr>
            <a:cxnSpLocks/>
            <a:stCxn id="62" idx="3"/>
            <a:endCxn id="64" idx="1"/>
          </p:cNvCxnSpPr>
          <p:nvPr/>
        </p:nvCxnSpPr>
        <p:spPr>
          <a:xfrm flipV="1">
            <a:off x="9764525" y="482649"/>
            <a:ext cx="528500" cy="381000"/>
          </a:xfrm>
          <a:prstGeom prst="line">
            <a:avLst/>
          </a:prstGeom>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5317B08E-0FAB-4BAB-A43D-21D73CFD48B8}"/>
              </a:ext>
            </a:extLst>
          </p:cNvPr>
          <p:cNvCxnSpPr>
            <a:cxnSpLocks/>
            <a:stCxn id="63" idx="2"/>
            <a:endCxn id="65" idx="0"/>
          </p:cNvCxnSpPr>
          <p:nvPr/>
        </p:nvCxnSpPr>
        <p:spPr>
          <a:xfrm>
            <a:off x="9151674" y="1962715"/>
            <a:ext cx="25648" cy="621268"/>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1" name="Straight Connector 70">
            <a:extLst>
              <a:ext uri="{FF2B5EF4-FFF2-40B4-BE49-F238E27FC236}">
                <a16:creationId xmlns:a16="http://schemas.microsoft.com/office/drawing/2014/main" id="{76081CC5-A0C0-4A3C-8758-F514FC6F1C49}"/>
              </a:ext>
            </a:extLst>
          </p:cNvPr>
          <p:cNvCxnSpPr>
            <a:stCxn id="65" idx="3"/>
            <a:endCxn id="58" idx="1"/>
          </p:cNvCxnSpPr>
          <p:nvPr/>
        </p:nvCxnSpPr>
        <p:spPr>
          <a:xfrm flipV="1">
            <a:off x="9357019" y="2817075"/>
            <a:ext cx="616629" cy="28518"/>
          </a:xfrm>
          <a:prstGeom prst="line">
            <a:avLst/>
          </a:prstGeom>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B439E308-9F00-41CA-B0F3-FB61C176660D}"/>
              </a:ext>
            </a:extLst>
          </p:cNvPr>
          <p:cNvCxnSpPr>
            <a:cxnSpLocks/>
            <a:stCxn id="60" idx="3"/>
            <a:endCxn id="65" idx="0"/>
          </p:cNvCxnSpPr>
          <p:nvPr/>
        </p:nvCxnSpPr>
        <p:spPr>
          <a:xfrm>
            <a:off x="8409047" y="2223581"/>
            <a:ext cx="768275" cy="360402"/>
          </a:xfrm>
          <a:prstGeom prst="line">
            <a:avLst/>
          </a:prstGeom>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624E0878-B3C6-48C2-97F2-3BD0EC01D0A3}"/>
              </a:ext>
            </a:extLst>
          </p:cNvPr>
          <p:cNvCxnSpPr>
            <a:stCxn id="59" idx="3"/>
            <a:endCxn id="65" idx="1"/>
          </p:cNvCxnSpPr>
          <p:nvPr/>
        </p:nvCxnSpPr>
        <p:spPr>
          <a:xfrm flipV="1">
            <a:off x="8490801" y="2845593"/>
            <a:ext cx="506824" cy="293132"/>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
        <p:nvSpPr>
          <p:cNvPr id="74" name="TextBox 73">
            <a:extLst>
              <a:ext uri="{FF2B5EF4-FFF2-40B4-BE49-F238E27FC236}">
                <a16:creationId xmlns:a16="http://schemas.microsoft.com/office/drawing/2014/main" id="{F76E0D80-BCE4-4512-A0FC-7714F02F6A1E}"/>
              </a:ext>
            </a:extLst>
          </p:cNvPr>
          <p:cNvSpPr txBox="1"/>
          <p:nvPr/>
        </p:nvSpPr>
        <p:spPr>
          <a:xfrm>
            <a:off x="8668243" y="3077169"/>
            <a:ext cx="212750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lumMod val="50000"/>
                  </a:schemeClr>
                </a:solidFill>
                <a:effectLst/>
                <a:uLnTx/>
                <a:uFillTx/>
                <a:latin typeface="Calibri"/>
                <a:ea typeface="+mn-ea"/>
                <a:cs typeface="+mn-cs"/>
              </a:rPr>
              <a:t>X=3, </a:t>
            </a:r>
            <a:r>
              <a:rPr kumimoji="0" lang="en-US" sz="3600" b="1" i="0" u="none" strike="noStrike" kern="1200" cap="none" spc="0" normalizeH="0" baseline="0" noProof="0" dirty="0">
                <a:ln>
                  <a:noFill/>
                </a:ln>
                <a:solidFill>
                  <a:schemeClr val="bg2">
                    <a:lumMod val="75000"/>
                  </a:schemeClr>
                </a:solidFill>
                <a:effectLst/>
                <a:uLnTx/>
                <a:uFillTx/>
                <a:latin typeface="Calibri"/>
                <a:ea typeface="+mn-ea"/>
                <a:cs typeface="+mn-cs"/>
              </a:rPr>
              <a:t>N=10</a:t>
            </a:r>
          </a:p>
        </p:txBody>
      </p:sp>
      <p:sp>
        <p:nvSpPr>
          <p:cNvPr id="75" name="TextBox 74">
            <a:extLst>
              <a:ext uri="{FF2B5EF4-FFF2-40B4-BE49-F238E27FC236}">
                <a16:creationId xmlns:a16="http://schemas.microsoft.com/office/drawing/2014/main" id="{E7C51AAB-C7A4-4E27-BA5B-FDB5683A29B2}"/>
              </a:ext>
            </a:extLst>
          </p:cNvPr>
          <p:cNvSpPr txBox="1"/>
          <p:nvPr/>
        </p:nvSpPr>
        <p:spPr>
          <a:xfrm>
            <a:off x="8639971" y="5727839"/>
            <a:ext cx="179408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5B9BD5"/>
                </a:solidFill>
                <a:effectLst/>
                <a:uLnTx/>
                <a:uFillTx/>
                <a:latin typeface="Calibri"/>
                <a:ea typeface="+mn-ea"/>
                <a:cs typeface="+mn-cs"/>
              </a:rPr>
              <a:t>x=2, </a:t>
            </a:r>
            <a:r>
              <a:rPr kumimoji="0" lang="en-US" sz="3600" b="1" i="0" u="none" strike="noStrike" kern="1200" cap="none" spc="0" normalizeH="0" baseline="0" noProof="0" dirty="0">
                <a:ln>
                  <a:noFill/>
                </a:ln>
                <a:solidFill>
                  <a:schemeClr val="bg2">
                    <a:lumMod val="75000"/>
                  </a:schemeClr>
                </a:solidFill>
                <a:effectLst/>
                <a:uLnTx/>
                <a:uFillTx/>
                <a:latin typeface="Calibri"/>
                <a:ea typeface="+mn-ea"/>
                <a:cs typeface="+mn-cs"/>
              </a:rPr>
              <a:t>k=5</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2695" y="2337137"/>
            <a:ext cx="317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a:t>
            </a:r>
          </a:p>
        </p:txBody>
      </p:sp>
      <p:sp>
        <p:nvSpPr>
          <p:cNvPr id="3" name="TextBox 2"/>
          <p:cNvSpPr txBox="1"/>
          <p:nvPr/>
        </p:nvSpPr>
        <p:spPr>
          <a:xfrm>
            <a:off x="1959495" y="2337137"/>
            <a:ext cx="3097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a:t>
            </a:r>
          </a:p>
        </p:txBody>
      </p:sp>
      <p:sp>
        <p:nvSpPr>
          <p:cNvPr id="10" name="TextBox 9"/>
          <p:cNvSpPr txBox="1"/>
          <p:nvPr/>
        </p:nvSpPr>
        <p:spPr>
          <a:xfrm>
            <a:off x="1502295" y="3251537"/>
            <a:ext cx="3080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p>
        </p:txBody>
      </p:sp>
      <p:sp>
        <p:nvSpPr>
          <p:cNvPr id="11" name="TextBox 10"/>
          <p:cNvSpPr txBox="1"/>
          <p:nvPr/>
        </p:nvSpPr>
        <p:spPr>
          <a:xfrm>
            <a:off x="2797695" y="1956137"/>
            <a:ext cx="3273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a:t>
            </a:r>
          </a:p>
        </p:txBody>
      </p:sp>
      <p:sp>
        <p:nvSpPr>
          <p:cNvPr id="12" name="TextBox 11"/>
          <p:cNvSpPr txBox="1"/>
          <p:nvPr/>
        </p:nvSpPr>
        <p:spPr>
          <a:xfrm>
            <a:off x="1502295" y="4242137"/>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a:t>
            </a:r>
          </a:p>
        </p:txBody>
      </p:sp>
      <p:sp>
        <p:nvSpPr>
          <p:cNvPr id="13" name="TextBox 12"/>
          <p:cNvSpPr txBox="1"/>
          <p:nvPr/>
        </p:nvSpPr>
        <p:spPr>
          <a:xfrm>
            <a:off x="6684866" y="4179359"/>
            <a:ext cx="3032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chemeClr val="bg2">
                    <a:lumMod val="25000"/>
                  </a:schemeClr>
                </a:solidFill>
                <a:effectLst/>
                <a:uLnTx/>
                <a:uFillTx/>
                <a:latin typeface="Calibri"/>
                <a:ea typeface="+mn-ea"/>
                <a:cs typeface="+mn-cs"/>
              </a:rPr>
              <a:t>F</a:t>
            </a:r>
          </a:p>
        </p:txBody>
      </p:sp>
      <p:sp>
        <p:nvSpPr>
          <p:cNvPr id="14" name="TextBox 13"/>
          <p:cNvSpPr txBox="1"/>
          <p:nvPr/>
        </p:nvSpPr>
        <p:spPr>
          <a:xfrm>
            <a:off x="4791329" y="4424065"/>
            <a:ext cx="37863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accent2">
                    <a:lumMod val="75000"/>
                  </a:schemeClr>
                </a:solidFill>
                <a:effectLst/>
                <a:uLnTx/>
                <a:uFillTx/>
                <a:latin typeface="Calibri"/>
                <a:ea typeface="+mn-ea"/>
                <a:cs typeface="+mn-cs"/>
              </a:rPr>
              <a:t>G</a:t>
            </a:r>
          </a:p>
        </p:txBody>
      </p:sp>
      <p:sp>
        <p:nvSpPr>
          <p:cNvPr id="15" name="TextBox 14"/>
          <p:cNvSpPr txBox="1"/>
          <p:nvPr/>
        </p:nvSpPr>
        <p:spPr>
          <a:xfrm>
            <a:off x="4791329" y="3585865"/>
            <a:ext cx="3289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Calibri"/>
                <a:ea typeface="+mn-ea"/>
                <a:cs typeface="+mn-cs"/>
              </a:rPr>
              <a:t>H</a:t>
            </a:r>
          </a:p>
        </p:txBody>
      </p:sp>
      <p:cxnSp>
        <p:nvCxnSpPr>
          <p:cNvPr id="17" name="Straight Connector 16"/>
          <p:cNvCxnSpPr>
            <a:stCxn id="2" idx="3"/>
            <a:endCxn id="3" idx="1"/>
          </p:cNvCxnSpPr>
          <p:nvPr/>
        </p:nvCxnSpPr>
        <p:spPr>
          <a:xfrm>
            <a:off x="1210411" y="2521803"/>
            <a:ext cx="74908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0" idx="0"/>
            <a:endCxn id="3" idx="2"/>
          </p:cNvCxnSpPr>
          <p:nvPr/>
        </p:nvCxnSpPr>
        <p:spPr>
          <a:xfrm flipV="1">
            <a:off x="1656344" y="2706469"/>
            <a:ext cx="458001" cy="5450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 idx="2"/>
            <a:endCxn id="10" idx="0"/>
          </p:cNvCxnSpPr>
          <p:nvPr/>
        </p:nvCxnSpPr>
        <p:spPr>
          <a:xfrm>
            <a:off x="1051553" y="2706469"/>
            <a:ext cx="604791" cy="5450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3" idx="3"/>
            <a:endCxn id="11" idx="1"/>
          </p:cNvCxnSpPr>
          <p:nvPr/>
        </p:nvCxnSpPr>
        <p:spPr>
          <a:xfrm flipV="1">
            <a:off x="2269195" y="2140803"/>
            <a:ext cx="528500" cy="3810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0" idx="2"/>
            <a:endCxn id="12" idx="0"/>
          </p:cNvCxnSpPr>
          <p:nvPr/>
        </p:nvCxnSpPr>
        <p:spPr>
          <a:xfrm flipH="1">
            <a:off x="1653138" y="3620869"/>
            <a:ext cx="3206" cy="62126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099243" y="2225933"/>
            <a:ext cx="36260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accent2">
                    <a:lumMod val="75000"/>
                  </a:schemeClr>
                </a:solidFill>
                <a:effectLst/>
                <a:uLnTx/>
                <a:uFillTx/>
                <a:latin typeface="Calibri"/>
                <a:ea typeface="+mn-ea"/>
                <a:cs typeface="+mn-cs"/>
              </a:rPr>
              <a:t>A</a:t>
            </a:r>
          </a:p>
        </p:txBody>
      </p:sp>
      <p:sp>
        <p:nvSpPr>
          <p:cNvPr id="49" name="TextBox 48"/>
          <p:cNvSpPr txBox="1"/>
          <p:nvPr/>
        </p:nvSpPr>
        <p:spPr>
          <a:xfrm>
            <a:off x="6166043" y="2225933"/>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accent2">
                    <a:lumMod val="75000"/>
                  </a:schemeClr>
                </a:solidFill>
                <a:effectLst/>
                <a:uLnTx/>
                <a:uFillTx/>
                <a:latin typeface="Calibri"/>
                <a:ea typeface="+mn-ea"/>
                <a:cs typeface="+mn-cs"/>
              </a:rPr>
              <a:t>B</a:t>
            </a:r>
          </a:p>
        </p:txBody>
      </p:sp>
      <p:sp>
        <p:nvSpPr>
          <p:cNvPr id="50" name="TextBox 49"/>
          <p:cNvSpPr txBox="1"/>
          <p:nvPr/>
        </p:nvSpPr>
        <p:spPr>
          <a:xfrm>
            <a:off x="5708843" y="3140333"/>
            <a:ext cx="3481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accent2">
                    <a:lumMod val="75000"/>
                  </a:schemeClr>
                </a:solidFill>
                <a:effectLst/>
                <a:uLnTx/>
                <a:uFillTx/>
                <a:latin typeface="Calibri"/>
                <a:ea typeface="+mn-ea"/>
                <a:cs typeface="+mn-cs"/>
              </a:rPr>
              <a:t>C</a:t>
            </a:r>
          </a:p>
        </p:txBody>
      </p:sp>
      <p:sp>
        <p:nvSpPr>
          <p:cNvPr id="51" name="TextBox 50"/>
          <p:cNvSpPr txBox="1"/>
          <p:nvPr/>
        </p:nvSpPr>
        <p:spPr>
          <a:xfrm>
            <a:off x="7004243" y="1844933"/>
            <a:ext cx="3305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Calibri"/>
                <a:ea typeface="+mn-ea"/>
                <a:cs typeface="+mn-cs"/>
              </a:rPr>
              <a:t>D</a:t>
            </a:r>
          </a:p>
        </p:txBody>
      </p:sp>
      <p:sp>
        <p:nvSpPr>
          <p:cNvPr id="52" name="TextBox 51"/>
          <p:cNvSpPr txBox="1"/>
          <p:nvPr/>
        </p:nvSpPr>
        <p:spPr>
          <a:xfrm>
            <a:off x="5708843" y="4130933"/>
            <a:ext cx="33534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chemeClr val="accent2">
                    <a:lumMod val="75000"/>
                  </a:schemeClr>
                </a:solidFill>
                <a:effectLst/>
                <a:uLnTx/>
                <a:uFillTx/>
                <a:latin typeface="Calibri"/>
                <a:ea typeface="+mn-ea"/>
                <a:cs typeface="+mn-cs"/>
              </a:rPr>
              <a:t>E</a:t>
            </a:r>
          </a:p>
        </p:txBody>
      </p:sp>
      <p:cxnSp>
        <p:nvCxnSpPr>
          <p:cNvPr id="53" name="Straight Connector 52"/>
          <p:cNvCxnSpPr>
            <a:cxnSpLocks/>
            <a:stCxn id="48" idx="3"/>
            <a:endCxn id="49" idx="1"/>
          </p:cNvCxnSpPr>
          <p:nvPr/>
        </p:nvCxnSpPr>
        <p:spPr>
          <a:xfrm>
            <a:off x="5461843" y="2456766"/>
            <a:ext cx="704200" cy="0"/>
          </a:xfrm>
          <a:prstGeom prst="line">
            <a:avLst/>
          </a:prstGeom>
          <a:ln w="444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cxnSpLocks/>
            <a:stCxn id="50" idx="0"/>
          </p:cNvCxnSpPr>
          <p:nvPr/>
        </p:nvCxnSpPr>
        <p:spPr>
          <a:xfrm flipV="1">
            <a:off x="5882929" y="2572183"/>
            <a:ext cx="298544" cy="56815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8" idx="2"/>
            <a:endCxn id="50" idx="0"/>
          </p:cNvCxnSpPr>
          <p:nvPr/>
        </p:nvCxnSpPr>
        <p:spPr>
          <a:xfrm>
            <a:off x="5280543" y="2687598"/>
            <a:ext cx="602386" cy="452735"/>
          </a:xfrm>
          <a:prstGeom prst="line">
            <a:avLst/>
          </a:prstGeom>
          <a:ln w="444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a:stCxn id="49" idx="3"/>
            <a:endCxn id="51" idx="1"/>
          </p:cNvCxnSpPr>
          <p:nvPr/>
        </p:nvCxnSpPr>
        <p:spPr>
          <a:xfrm flipV="1">
            <a:off x="6517421" y="2029599"/>
            <a:ext cx="486822" cy="427167"/>
          </a:xfrm>
          <a:prstGeom prst="line">
            <a:avLst/>
          </a:prstGeom>
          <a:ln w="222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cxnSpLocks/>
            <a:stCxn id="50" idx="2"/>
            <a:endCxn id="52" idx="0"/>
          </p:cNvCxnSpPr>
          <p:nvPr/>
        </p:nvCxnSpPr>
        <p:spPr>
          <a:xfrm flipH="1">
            <a:off x="5876517" y="3601998"/>
            <a:ext cx="6412" cy="52893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52" idx="3"/>
            <a:endCxn id="13" idx="1"/>
          </p:cNvCxnSpPr>
          <p:nvPr/>
        </p:nvCxnSpPr>
        <p:spPr>
          <a:xfrm>
            <a:off x="6044191" y="4361766"/>
            <a:ext cx="640675" cy="17648"/>
          </a:xfrm>
          <a:prstGeom prst="line">
            <a:avLst/>
          </a:prstGeom>
          <a:ln w="222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15" idx="3"/>
            <a:endCxn id="52" idx="1"/>
          </p:cNvCxnSpPr>
          <p:nvPr/>
        </p:nvCxnSpPr>
        <p:spPr>
          <a:xfrm>
            <a:off x="5120265" y="3770531"/>
            <a:ext cx="588578" cy="591235"/>
          </a:xfrm>
          <a:prstGeom prst="line">
            <a:avLst/>
          </a:prstGeom>
          <a:ln w="2222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14" idx="3"/>
            <a:endCxn id="52" idx="1"/>
          </p:cNvCxnSpPr>
          <p:nvPr/>
        </p:nvCxnSpPr>
        <p:spPr>
          <a:xfrm flipV="1">
            <a:off x="5169959" y="4361766"/>
            <a:ext cx="538884" cy="293132"/>
          </a:xfrm>
          <a:prstGeom prst="line">
            <a:avLst/>
          </a:prstGeom>
          <a:ln w="444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11104867" y="3686825"/>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a:t>
            </a:r>
          </a:p>
        </p:txBody>
      </p:sp>
      <p:sp>
        <p:nvSpPr>
          <p:cNvPr id="74" name="TextBox 73"/>
          <p:cNvSpPr txBox="1"/>
          <p:nvPr/>
        </p:nvSpPr>
        <p:spPr>
          <a:xfrm>
            <a:off x="9276067" y="3990201"/>
            <a:ext cx="3305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a:t>
            </a:r>
          </a:p>
        </p:txBody>
      </p:sp>
      <p:sp>
        <p:nvSpPr>
          <p:cNvPr id="75" name="TextBox 74"/>
          <p:cNvSpPr txBox="1"/>
          <p:nvPr/>
        </p:nvSpPr>
        <p:spPr>
          <a:xfrm>
            <a:off x="9276067" y="3152001"/>
            <a:ext cx="3289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t>
            </a:r>
          </a:p>
        </p:txBody>
      </p:sp>
      <p:sp>
        <p:nvSpPr>
          <p:cNvPr id="77" name="TextBox 76"/>
          <p:cNvSpPr txBox="1"/>
          <p:nvPr/>
        </p:nvSpPr>
        <p:spPr>
          <a:xfrm>
            <a:off x="11104867" y="2161401"/>
            <a:ext cx="3097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a:t>
            </a:r>
          </a:p>
        </p:txBody>
      </p:sp>
      <p:sp>
        <p:nvSpPr>
          <p:cNvPr id="78" name="TextBox 77"/>
          <p:cNvSpPr txBox="1"/>
          <p:nvPr/>
        </p:nvSpPr>
        <p:spPr>
          <a:xfrm>
            <a:off x="10193581" y="2706469"/>
            <a:ext cx="3080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p>
        </p:txBody>
      </p:sp>
      <p:sp>
        <p:nvSpPr>
          <p:cNvPr id="80" name="TextBox 79"/>
          <p:cNvSpPr txBox="1"/>
          <p:nvPr/>
        </p:nvSpPr>
        <p:spPr>
          <a:xfrm>
            <a:off x="10193581" y="3697069"/>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a:t>
            </a:r>
          </a:p>
        </p:txBody>
      </p:sp>
      <p:cxnSp>
        <p:nvCxnSpPr>
          <p:cNvPr id="82" name="Straight Connector 81"/>
          <p:cNvCxnSpPr>
            <a:stCxn id="78" idx="0"/>
            <a:endCxn id="77" idx="1"/>
          </p:cNvCxnSpPr>
          <p:nvPr/>
        </p:nvCxnSpPr>
        <p:spPr>
          <a:xfrm flipV="1">
            <a:off x="10347630" y="2346067"/>
            <a:ext cx="757237" cy="3604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8" idx="2"/>
            <a:endCxn id="80" idx="0"/>
          </p:cNvCxnSpPr>
          <p:nvPr/>
        </p:nvCxnSpPr>
        <p:spPr>
          <a:xfrm flipH="1">
            <a:off x="10344424" y="3075801"/>
            <a:ext cx="3206" cy="6212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0" idx="3"/>
            <a:endCxn id="73" idx="1"/>
          </p:cNvCxnSpPr>
          <p:nvPr/>
        </p:nvCxnSpPr>
        <p:spPr>
          <a:xfrm flipV="1">
            <a:off x="10495267" y="3871491"/>
            <a:ext cx="609600" cy="102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5" idx="3"/>
            <a:endCxn id="80" idx="1"/>
          </p:cNvCxnSpPr>
          <p:nvPr/>
        </p:nvCxnSpPr>
        <p:spPr>
          <a:xfrm>
            <a:off x="9605003" y="3336667"/>
            <a:ext cx="588578" cy="5450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74" idx="3"/>
            <a:endCxn id="80" idx="1"/>
          </p:cNvCxnSpPr>
          <p:nvPr/>
        </p:nvCxnSpPr>
        <p:spPr>
          <a:xfrm flipV="1">
            <a:off x="9606607" y="3881735"/>
            <a:ext cx="586974" cy="29313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887138" y="641628"/>
            <a:ext cx="1989199"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Mission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Statement 1</a:t>
            </a:r>
          </a:p>
        </p:txBody>
      </p:sp>
      <p:sp>
        <p:nvSpPr>
          <p:cNvPr id="92" name="TextBox 91"/>
          <p:cNvSpPr txBox="1"/>
          <p:nvPr/>
        </p:nvSpPr>
        <p:spPr>
          <a:xfrm>
            <a:off x="9465192" y="540356"/>
            <a:ext cx="1976375"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Mission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Statement 2</a:t>
            </a:r>
          </a:p>
        </p:txBody>
      </p:sp>
      <p:sp>
        <p:nvSpPr>
          <p:cNvPr id="93" name="TextBox 92"/>
          <p:cNvSpPr txBox="1"/>
          <p:nvPr/>
        </p:nvSpPr>
        <p:spPr>
          <a:xfrm>
            <a:off x="4327535" y="820335"/>
            <a:ext cx="309796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chemeClr val="accent2">
                    <a:lumMod val="75000"/>
                  </a:schemeClr>
                </a:solidFill>
                <a:latin typeface="Calibri"/>
              </a:rPr>
              <a:t>Distinct</a:t>
            </a:r>
            <a:r>
              <a:rPr kumimoji="0" lang="en-US" sz="2800" b="1" i="0" u="none" strike="noStrike" kern="1200" cap="none" spc="0" normalizeH="0" baseline="0" noProof="0" dirty="0">
                <a:ln>
                  <a:noFill/>
                </a:ln>
                <a:solidFill>
                  <a:schemeClr val="accent2">
                    <a:lumMod val="75000"/>
                  </a:schemeClr>
                </a:solidFill>
                <a:effectLst/>
                <a:uLnTx/>
                <a:uFillTx/>
                <a:latin typeface="Calibri"/>
                <a:ea typeface="+mn-ea"/>
                <a:cs typeface="+mn-cs"/>
              </a:rPr>
              <a:t> Statements</a:t>
            </a:r>
          </a:p>
        </p:txBody>
      </p:sp>
      <p:sp>
        <p:nvSpPr>
          <p:cNvPr id="42" name="TextBox 41">
            <a:extLst>
              <a:ext uri="{FF2B5EF4-FFF2-40B4-BE49-F238E27FC236}">
                <a16:creationId xmlns:a16="http://schemas.microsoft.com/office/drawing/2014/main" id="{43E94805-A9A3-49E8-955E-A86FE17CF88E}"/>
              </a:ext>
            </a:extLst>
          </p:cNvPr>
          <p:cNvSpPr txBox="1"/>
          <p:nvPr/>
        </p:nvSpPr>
        <p:spPr>
          <a:xfrm>
            <a:off x="2378031" y="5629365"/>
            <a:ext cx="722697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2">
                    <a:lumMod val="25000"/>
                  </a:schemeClr>
                </a:solidFill>
                <a:effectLst/>
                <a:uLnTx/>
                <a:uFillTx/>
                <a:latin typeface="Calibri"/>
                <a:ea typeface="+mn-ea"/>
                <a:cs typeface="+mn-cs"/>
              </a:rPr>
              <a:t>Noise reduction: unique “statements” that occur more often than would be predicted by chance</a:t>
            </a:r>
          </a:p>
        </p:txBody>
      </p:sp>
      <p:sp>
        <p:nvSpPr>
          <p:cNvPr id="44" name="Oval 43">
            <a:extLst>
              <a:ext uri="{FF2B5EF4-FFF2-40B4-BE49-F238E27FC236}">
                <a16:creationId xmlns:a16="http://schemas.microsoft.com/office/drawing/2014/main" id="{063B8C92-8C46-4B9E-9EE5-E3C829BD7C6D}"/>
              </a:ext>
            </a:extLst>
          </p:cNvPr>
          <p:cNvSpPr/>
          <p:nvPr/>
        </p:nvSpPr>
        <p:spPr>
          <a:xfrm rot="20308486">
            <a:off x="8940648" y="3807416"/>
            <a:ext cx="1820621" cy="471299"/>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8B31ACE-827F-441A-B7A9-D2A36E342764}"/>
              </a:ext>
            </a:extLst>
          </p:cNvPr>
          <p:cNvSpPr/>
          <p:nvPr/>
        </p:nvSpPr>
        <p:spPr>
          <a:xfrm rot="3535405">
            <a:off x="437512" y="2753930"/>
            <a:ext cx="1820621" cy="476265"/>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1E4B5E2-81CA-44BA-871A-8780A5726AB5}"/>
              </a:ext>
            </a:extLst>
          </p:cNvPr>
          <p:cNvSpPr/>
          <p:nvPr/>
        </p:nvSpPr>
        <p:spPr>
          <a:xfrm>
            <a:off x="626923" y="2303507"/>
            <a:ext cx="1820621" cy="376811"/>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9213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818FF2-7838-41FA-B472-19924F96EC7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198620" y="0"/>
            <a:ext cx="7340392" cy="6858000"/>
          </a:xfrm>
          <a:prstGeom prst="rect">
            <a:avLst/>
          </a:prstGeom>
        </p:spPr>
      </p:pic>
      <p:sp>
        <p:nvSpPr>
          <p:cNvPr id="3" name="TextBox 2">
            <a:extLst>
              <a:ext uri="{FF2B5EF4-FFF2-40B4-BE49-F238E27FC236}">
                <a16:creationId xmlns:a16="http://schemas.microsoft.com/office/drawing/2014/main" id="{906D67B1-CD4C-4F4F-A701-544487F3988C}"/>
              </a:ext>
            </a:extLst>
          </p:cNvPr>
          <p:cNvSpPr txBox="1"/>
          <p:nvPr/>
        </p:nvSpPr>
        <p:spPr>
          <a:xfrm>
            <a:off x="386618" y="389302"/>
            <a:ext cx="439998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9BD5"/>
                </a:solidFill>
                <a:effectLst/>
                <a:uLnTx/>
                <a:uFillTx/>
                <a:latin typeface="Calibri Light" panose="020F0302020204030204"/>
                <a:ea typeface="+mn-ea"/>
                <a:cs typeface="+mn-cs"/>
              </a:rPr>
              <a:t>Only distinct edges retained those with observed frequencies that would occur less than 5% of the time by chance</a:t>
            </a:r>
          </a:p>
        </p:txBody>
      </p:sp>
      <p:sp>
        <p:nvSpPr>
          <p:cNvPr id="4" name="TextBox 3">
            <a:extLst>
              <a:ext uri="{FF2B5EF4-FFF2-40B4-BE49-F238E27FC236}">
                <a16:creationId xmlns:a16="http://schemas.microsoft.com/office/drawing/2014/main" id="{84ABD3C5-829D-4E0C-852E-A5FDB462D6AC}"/>
              </a:ext>
            </a:extLst>
          </p:cNvPr>
          <p:cNvSpPr txBox="1"/>
          <p:nvPr/>
        </p:nvSpPr>
        <p:spPr>
          <a:xfrm>
            <a:off x="514757" y="4773276"/>
            <a:ext cx="40023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BOARD STATUS: </a:t>
            </a:r>
            <a:r>
              <a:rPr kumimoji="0" lang="en-US" sz="24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LOW INCOME</a:t>
            </a:r>
          </a:p>
        </p:txBody>
      </p:sp>
      <p:sp>
        <p:nvSpPr>
          <p:cNvPr id="5" name="TextBox 4">
            <a:extLst>
              <a:ext uri="{FF2B5EF4-FFF2-40B4-BE49-F238E27FC236}">
                <a16:creationId xmlns:a16="http://schemas.microsoft.com/office/drawing/2014/main" id="{99DBD1FB-6D98-48E1-808B-A8FDD60834AA}"/>
              </a:ext>
            </a:extLst>
          </p:cNvPr>
          <p:cNvSpPr txBox="1"/>
          <p:nvPr/>
        </p:nvSpPr>
        <p:spPr>
          <a:xfrm>
            <a:off x="503698" y="3857693"/>
            <a:ext cx="369671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COMMUNITY: </a:t>
            </a:r>
            <a:r>
              <a:rPr kumimoji="0" lang="en-US" sz="24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LOW INCOME</a:t>
            </a:r>
          </a:p>
        </p:txBody>
      </p:sp>
      <p:sp>
        <p:nvSpPr>
          <p:cNvPr id="6" name="TextBox 5">
            <a:extLst>
              <a:ext uri="{FF2B5EF4-FFF2-40B4-BE49-F238E27FC236}">
                <a16:creationId xmlns:a16="http://schemas.microsoft.com/office/drawing/2014/main" id="{4658D549-F9BF-4484-BDD3-2613823EA667}"/>
              </a:ext>
            </a:extLst>
          </p:cNvPr>
          <p:cNvSpPr txBox="1"/>
          <p:nvPr/>
        </p:nvSpPr>
        <p:spPr>
          <a:xfrm>
            <a:off x="514757" y="4320742"/>
            <a:ext cx="34324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SUBSECTOR: </a:t>
            </a:r>
            <a:r>
              <a:rPr kumimoji="0" lang="en-US" sz="24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HEALTHCARE</a:t>
            </a:r>
          </a:p>
        </p:txBody>
      </p:sp>
      <p:sp>
        <p:nvSpPr>
          <p:cNvPr id="7" name="TextBox 6">
            <a:extLst>
              <a:ext uri="{FF2B5EF4-FFF2-40B4-BE49-F238E27FC236}">
                <a16:creationId xmlns:a16="http://schemas.microsoft.com/office/drawing/2014/main" id="{EF7F863B-2640-4B97-960A-BEDFA7AEB6F3}"/>
              </a:ext>
            </a:extLst>
          </p:cNvPr>
          <p:cNvSpPr txBox="1"/>
          <p:nvPr/>
        </p:nvSpPr>
        <p:spPr>
          <a:xfrm>
            <a:off x="503698" y="3303237"/>
            <a:ext cx="484474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B9BD5">
                    <a:lumMod val="50000"/>
                  </a:srgbClr>
                </a:solidFill>
                <a:effectLst/>
                <a:uLnTx/>
                <a:uFillTx/>
                <a:latin typeface="Calibri Light" panose="020F0302020204030204"/>
                <a:ea typeface="+mn-ea"/>
                <a:cs typeface="+mn-cs"/>
              </a:rPr>
              <a:t>Each Semantic Network Represents: </a:t>
            </a:r>
          </a:p>
        </p:txBody>
      </p:sp>
    </p:spTree>
    <p:extLst>
      <p:ext uri="{BB962C8B-B14F-4D97-AF65-F5344CB8AC3E}">
        <p14:creationId xmlns:p14="http://schemas.microsoft.com/office/powerpoint/2010/main" val="3972904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AD4BBC-4510-4830-9813-F344AC4F54EA}"/>
              </a:ext>
            </a:extLst>
          </p:cNvPr>
          <p:cNvPicPr>
            <a:picLocks noChangeAspect="1"/>
          </p:cNvPicPr>
          <p:nvPr/>
        </p:nvPicPr>
        <p:blipFill>
          <a:blip r:embed="rId2"/>
          <a:stretch>
            <a:fillRect/>
          </a:stretch>
        </p:blipFill>
        <p:spPr>
          <a:xfrm>
            <a:off x="149738" y="386875"/>
            <a:ext cx="5946262" cy="5850236"/>
          </a:xfrm>
          <a:prstGeom prst="rect">
            <a:avLst/>
          </a:prstGeom>
        </p:spPr>
      </p:pic>
      <p:pic>
        <p:nvPicPr>
          <p:cNvPr id="3" name="Picture 2">
            <a:extLst>
              <a:ext uri="{FF2B5EF4-FFF2-40B4-BE49-F238E27FC236}">
                <a16:creationId xmlns:a16="http://schemas.microsoft.com/office/drawing/2014/main" id="{E96D341C-FAE0-4807-A070-57EB773EDDA9}"/>
              </a:ext>
            </a:extLst>
          </p:cNvPr>
          <p:cNvPicPr>
            <a:picLocks noChangeAspect="1"/>
          </p:cNvPicPr>
          <p:nvPr/>
        </p:nvPicPr>
        <p:blipFill>
          <a:blip r:embed="rId3"/>
          <a:stretch>
            <a:fillRect/>
          </a:stretch>
        </p:blipFill>
        <p:spPr>
          <a:xfrm>
            <a:off x="6283884" y="820793"/>
            <a:ext cx="5758378" cy="5216413"/>
          </a:xfrm>
          <a:prstGeom prst="rect">
            <a:avLst/>
          </a:prstGeom>
        </p:spPr>
      </p:pic>
    </p:spTree>
    <p:extLst>
      <p:ext uri="{BB962C8B-B14F-4D97-AF65-F5344CB8AC3E}">
        <p14:creationId xmlns:p14="http://schemas.microsoft.com/office/powerpoint/2010/main" val="1471920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D95B3B8-FB75-49B1-B7C3-997153114A6D}"/>
              </a:ext>
            </a:extLst>
          </p:cNvPr>
          <p:cNvPicPr>
            <a:picLocks noChangeAspect="1"/>
          </p:cNvPicPr>
          <p:nvPr/>
        </p:nvPicPr>
        <p:blipFill rotWithShape="1">
          <a:blip r:embed="rId2"/>
          <a:srcRect l="2562" r="2" b="2"/>
          <a:stretch/>
        </p:blipFill>
        <p:spPr>
          <a:xfrm>
            <a:off x="6421035" y="643467"/>
            <a:ext cx="5129784" cy="5571066"/>
          </a:xfrm>
          <a:prstGeom prst="rect">
            <a:avLst/>
          </a:prstGeom>
        </p:spPr>
      </p:pic>
      <p:sp>
        <p:nvSpPr>
          <p:cNvPr id="12" name="Rectangle 11">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B667EBDB-55EF-4187-8F14-E21EA8CB3CF4}"/>
              </a:ext>
            </a:extLst>
          </p:cNvPr>
          <p:cNvPicPr>
            <a:picLocks noChangeAspect="1"/>
          </p:cNvPicPr>
          <p:nvPr/>
        </p:nvPicPr>
        <p:blipFill rotWithShape="1">
          <a:blip r:embed="rId3"/>
          <a:srcRect l="17079" r="14782" b="-1"/>
          <a:stretch/>
        </p:blipFill>
        <p:spPr>
          <a:xfrm>
            <a:off x="641180" y="643467"/>
            <a:ext cx="5129784" cy="5371011"/>
          </a:xfrm>
          <a:prstGeom prst="rect">
            <a:avLst/>
          </a:prstGeom>
        </p:spPr>
      </p:pic>
      <p:sp>
        <p:nvSpPr>
          <p:cNvPr id="7" name="TextBox 6">
            <a:extLst>
              <a:ext uri="{FF2B5EF4-FFF2-40B4-BE49-F238E27FC236}">
                <a16:creationId xmlns:a16="http://schemas.microsoft.com/office/drawing/2014/main" id="{AA80EC7F-E96B-4E9A-A4CA-D81C808E77FC}"/>
              </a:ext>
            </a:extLst>
          </p:cNvPr>
          <p:cNvSpPr txBox="1"/>
          <p:nvPr/>
        </p:nvSpPr>
        <p:spPr>
          <a:xfrm>
            <a:off x="6412145" y="643466"/>
            <a:ext cx="301537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LOW INCOME BOARDS</a:t>
            </a:r>
          </a:p>
        </p:txBody>
      </p:sp>
      <p:sp>
        <p:nvSpPr>
          <p:cNvPr id="9" name="TextBox 8">
            <a:extLst>
              <a:ext uri="{FF2B5EF4-FFF2-40B4-BE49-F238E27FC236}">
                <a16:creationId xmlns:a16="http://schemas.microsoft.com/office/drawing/2014/main" id="{80A9A1DC-097F-4E09-9B96-2D8B5A1CDAFF}"/>
              </a:ext>
            </a:extLst>
          </p:cNvPr>
          <p:cNvSpPr txBox="1"/>
          <p:nvPr/>
        </p:nvSpPr>
        <p:spPr>
          <a:xfrm>
            <a:off x="641180" y="643466"/>
            <a:ext cx="307353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HIGH INCOME BOARDS</a:t>
            </a:r>
          </a:p>
        </p:txBody>
      </p:sp>
      <p:sp>
        <p:nvSpPr>
          <p:cNvPr id="11" name="TextBox 10">
            <a:extLst>
              <a:ext uri="{FF2B5EF4-FFF2-40B4-BE49-F238E27FC236}">
                <a16:creationId xmlns:a16="http://schemas.microsoft.com/office/drawing/2014/main" id="{77E1FF98-505E-4B2B-8E60-320194A90A96}"/>
              </a:ext>
            </a:extLst>
          </p:cNvPr>
          <p:cNvSpPr txBox="1"/>
          <p:nvPr/>
        </p:nvSpPr>
        <p:spPr>
          <a:xfrm>
            <a:off x="833789" y="5959506"/>
            <a:ext cx="46259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472C4">
                    <a:lumMod val="60000"/>
                    <a:lumOff val="40000"/>
                  </a:srgbClr>
                </a:solidFill>
                <a:effectLst/>
                <a:uLnTx/>
                <a:uFillTx/>
                <a:latin typeface="Calibri" panose="020F0502020204030204"/>
                <a:ea typeface="+mn-ea"/>
                <a:cs typeface="+mn-cs"/>
              </a:rPr>
              <a:t>HUMAN SERVICES: LOW INCOME NHOODS</a:t>
            </a:r>
          </a:p>
        </p:txBody>
      </p:sp>
      <p:sp>
        <p:nvSpPr>
          <p:cNvPr id="13" name="TextBox 12">
            <a:extLst>
              <a:ext uri="{FF2B5EF4-FFF2-40B4-BE49-F238E27FC236}">
                <a16:creationId xmlns:a16="http://schemas.microsoft.com/office/drawing/2014/main" id="{CB04F717-F50E-49E6-8F2E-C685265B904B}"/>
              </a:ext>
            </a:extLst>
          </p:cNvPr>
          <p:cNvSpPr txBox="1"/>
          <p:nvPr/>
        </p:nvSpPr>
        <p:spPr>
          <a:xfrm>
            <a:off x="6732265" y="5977830"/>
            <a:ext cx="46259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472C4">
                    <a:lumMod val="60000"/>
                    <a:lumOff val="40000"/>
                  </a:srgbClr>
                </a:solidFill>
                <a:effectLst/>
                <a:uLnTx/>
                <a:uFillTx/>
                <a:latin typeface="Calibri" panose="020F0502020204030204"/>
                <a:ea typeface="+mn-ea"/>
                <a:cs typeface="+mn-cs"/>
              </a:rPr>
              <a:t>HUMAN SERVICES: LOW INCOME NHOODS</a:t>
            </a:r>
          </a:p>
        </p:txBody>
      </p:sp>
    </p:spTree>
    <p:extLst>
      <p:ext uri="{BB962C8B-B14F-4D97-AF65-F5344CB8AC3E}">
        <p14:creationId xmlns:p14="http://schemas.microsoft.com/office/powerpoint/2010/main" val="38661221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E5EF5B8A-81A4-42FC-9C80-A2456C6F5A61}"/>
              </a:ext>
            </a:extLst>
          </p:cNvPr>
          <p:cNvPicPr>
            <a:picLocks noChangeAspect="1"/>
          </p:cNvPicPr>
          <p:nvPr/>
        </p:nvPicPr>
        <p:blipFill rotWithShape="1">
          <a:blip r:embed="rId2"/>
          <a:srcRect l="13906" r="1" b="1"/>
          <a:stretch/>
        </p:blipFill>
        <p:spPr>
          <a:xfrm>
            <a:off x="6421035" y="643467"/>
            <a:ext cx="5129784" cy="5571066"/>
          </a:xfrm>
          <a:prstGeom prst="rect">
            <a:avLst/>
          </a:prstGeom>
        </p:spPr>
      </p:pic>
      <p:sp>
        <p:nvSpPr>
          <p:cNvPr id="12" name="Rectangle 11">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64038129-9703-489B-90B9-940D98AFC38C}"/>
              </a:ext>
            </a:extLst>
          </p:cNvPr>
          <p:cNvPicPr>
            <a:picLocks noChangeAspect="1"/>
          </p:cNvPicPr>
          <p:nvPr/>
        </p:nvPicPr>
        <p:blipFill rotWithShape="1">
          <a:blip r:embed="rId3"/>
          <a:srcRect l="16208" r="-1" b="-1"/>
          <a:stretch/>
        </p:blipFill>
        <p:spPr>
          <a:xfrm>
            <a:off x="641180" y="643467"/>
            <a:ext cx="5129784" cy="5571066"/>
          </a:xfrm>
          <a:prstGeom prst="rect">
            <a:avLst/>
          </a:prstGeom>
        </p:spPr>
      </p:pic>
      <p:sp>
        <p:nvSpPr>
          <p:cNvPr id="7" name="TextBox 6">
            <a:extLst>
              <a:ext uri="{FF2B5EF4-FFF2-40B4-BE49-F238E27FC236}">
                <a16:creationId xmlns:a16="http://schemas.microsoft.com/office/drawing/2014/main" id="{983FF9DD-FA6C-456D-9763-8E2BD7C9D8DE}"/>
              </a:ext>
            </a:extLst>
          </p:cNvPr>
          <p:cNvSpPr txBox="1"/>
          <p:nvPr/>
        </p:nvSpPr>
        <p:spPr>
          <a:xfrm>
            <a:off x="8617526" y="484179"/>
            <a:ext cx="301537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LOW INCOME BOARDS</a:t>
            </a:r>
          </a:p>
        </p:txBody>
      </p:sp>
      <p:sp>
        <p:nvSpPr>
          <p:cNvPr id="9" name="TextBox 8">
            <a:extLst>
              <a:ext uri="{FF2B5EF4-FFF2-40B4-BE49-F238E27FC236}">
                <a16:creationId xmlns:a16="http://schemas.microsoft.com/office/drawing/2014/main" id="{FF678AA5-FBE5-446C-9B01-B6F433AEF0EA}"/>
              </a:ext>
            </a:extLst>
          </p:cNvPr>
          <p:cNvSpPr txBox="1"/>
          <p:nvPr/>
        </p:nvSpPr>
        <p:spPr>
          <a:xfrm>
            <a:off x="559095" y="484179"/>
            <a:ext cx="307353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HIGH INCOME BOARDS</a:t>
            </a:r>
          </a:p>
        </p:txBody>
      </p:sp>
      <p:sp>
        <p:nvSpPr>
          <p:cNvPr id="11" name="TextBox 10">
            <a:extLst>
              <a:ext uri="{FF2B5EF4-FFF2-40B4-BE49-F238E27FC236}">
                <a16:creationId xmlns:a16="http://schemas.microsoft.com/office/drawing/2014/main" id="{FB5FA0D6-FBD2-43D6-A717-677B78587882}"/>
              </a:ext>
            </a:extLst>
          </p:cNvPr>
          <p:cNvSpPr txBox="1"/>
          <p:nvPr/>
        </p:nvSpPr>
        <p:spPr>
          <a:xfrm>
            <a:off x="952410" y="6017805"/>
            <a:ext cx="46259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472C4">
                    <a:lumMod val="60000"/>
                    <a:lumOff val="40000"/>
                  </a:srgbClr>
                </a:solidFill>
                <a:effectLst/>
                <a:uLnTx/>
                <a:uFillTx/>
                <a:latin typeface="Calibri" panose="020F0502020204030204"/>
                <a:ea typeface="+mn-ea"/>
                <a:cs typeface="+mn-cs"/>
              </a:rPr>
              <a:t>HUMAN SERVICES: LOW INCOME NHOODS</a:t>
            </a:r>
          </a:p>
        </p:txBody>
      </p:sp>
      <p:sp>
        <p:nvSpPr>
          <p:cNvPr id="13" name="TextBox 12">
            <a:extLst>
              <a:ext uri="{FF2B5EF4-FFF2-40B4-BE49-F238E27FC236}">
                <a16:creationId xmlns:a16="http://schemas.microsoft.com/office/drawing/2014/main" id="{BEF2F1A3-AAC8-4BF7-8790-68BD3C63117F}"/>
              </a:ext>
            </a:extLst>
          </p:cNvPr>
          <p:cNvSpPr txBox="1"/>
          <p:nvPr/>
        </p:nvSpPr>
        <p:spPr>
          <a:xfrm>
            <a:off x="6732266" y="5977830"/>
            <a:ext cx="46259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472C4">
                    <a:lumMod val="60000"/>
                    <a:lumOff val="40000"/>
                  </a:srgbClr>
                </a:solidFill>
                <a:effectLst/>
                <a:uLnTx/>
                <a:uFillTx/>
                <a:latin typeface="Calibri" panose="020F0502020204030204"/>
                <a:ea typeface="+mn-ea"/>
                <a:cs typeface="+mn-cs"/>
              </a:rPr>
              <a:t>HUMAN SERVICES: LOW INCOME NHOODS</a:t>
            </a:r>
          </a:p>
        </p:txBody>
      </p:sp>
    </p:spTree>
    <p:extLst>
      <p:ext uri="{BB962C8B-B14F-4D97-AF65-F5344CB8AC3E}">
        <p14:creationId xmlns:p14="http://schemas.microsoft.com/office/powerpoint/2010/main" val="1387598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7E9306F6-013D-4C48-8C56-8B9EE8F37D8D}"/>
              </a:ext>
            </a:extLst>
          </p:cNvPr>
          <p:cNvPicPr>
            <a:picLocks noChangeAspect="1"/>
          </p:cNvPicPr>
          <p:nvPr/>
        </p:nvPicPr>
        <p:blipFill>
          <a:blip r:embed="rId2"/>
          <a:stretch>
            <a:fillRect/>
          </a:stretch>
        </p:blipFill>
        <p:spPr>
          <a:xfrm>
            <a:off x="6421035" y="1139834"/>
            <a:ext cx="5129784" cy="4578332"/>
          </a:xfrm>
          <a:prstGeom prst="rect">
            <a:avLst/>
          </a:prstGeom>
        </p:spPr>
      </p:pic>
      <p:sp>
        <p:nvSpPr>
          <p:cNvPr id="12" name="Rectangle 11">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1A4AF30F-F65E-4A8B-A356-480B3E5BBABA}"/>
              </a:ext>
            </a:extLst>
          </p:cNvPr>
          <p:cNvPicPr>
            <a:picLocks noChangeAspect="1"/>
          </p:cNvPicPr>
          <p:nvPr/>
        </p:nvPicPr>
        <p:blipFill>
          <a:blip r:embed="rId3"/>
          <a:stretch>
            <a:fillRect/>
          </a:stretch>
        </p:blipFill>
        <p:spPr>
          <a:xfrm>
            <a:off x="641180" y="1139834"/>
            <a:ext cx="5129784" cy="4578332"/>
          </a:xfrm>
          <a:prstGeom prst="rect">
            <a:avLst/>
          </a:prstGeom>
        </p:spPr>
      </p:pic>
      <p:sp>
        <p:nvSpPr>
          <p:cNvPr id="7" name="TextBox 6">
            <a:extLst>
              <a:ext uri="{FF2B5EF4-FFF2-40B4-BE49-F238E27FC236}">
                <a16:creationId xmlns:a16="http://schemas.microsoft.com/office/drawing/2014/main" id="{03F42CD8-C6F6-447A-84D5-7731992717C5}"/>
              </a:ext>
            </a:extLst>
          </p:cNvPr>
          <p:cNvSpPr txBox="1"/>
          <p:nvPr/>
        </p:nvSpPr>
        <p:spPr>
          <a:xfrm>
            <a:off x="6256866" y="476820"/>
            <a:ext cx="301537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LOW INCOME BOARDS</a:t>
            </a:r>
          </a:p>
        </p:txBody>
      </p:sp>
      <p:sp>
        <p:nvSpPr>
          <p:cNvPr id="9" name="TextBox 8">
            <a:extLst>
              <a:ext uri="{FF2B5EF4-FFF2-40B4-BE49-F238E27FC236}">
                <a16:creationId xmlns:a16="http://schemas.microsoft.com/office/drawing/2014/main" id="{EA1FBBBC-A761-4CF4-94B3-1BE3251FB068}"/>
              </a:ext>
            </a:extLst>
          </p:cNvPr>
          <p:cNvSpPr txBox="1"/>
          <p:nvPr/>
        </p:nvSpPr>
        <p:spPr>
          <a:xfrm>
            <a:off x="477011" y="453534"/>
            <a:ext cx="307353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HIGH INCOME BOARDS</a:t>
            </a:r>
          </a:p>
        </p:txBody>
      </p:sp>
      <p:sp>
        <p:nvSpPr>
          <p:cNvPr id="11" name="TextBox 10">
            <a:extLst>
              <a:ext uri="{FF2B5EF4-FFF2-40B4-BE49-F238E27FC236}">
                <a16:creationId xmlns:a16="http://schemas.microsoft.com/office/drawing/2014/main" id="{4E7505D6-584B-4307-8E62-37F855B3EA7F}"/>
              </a:ext>
            </a:extLst>
          </p:cNvPr>
          <p:cNvSpPr txBox="1"/>
          <p:nvPr/>
        </p:nvSpPr>
        <p:spPr>
          <a:xfrm>
            <a:off x="1129212" y="5940760"/>
            <a:ext cx="409746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472C4">
                    <a:lumMod val="60000"/>
                    <a:lumOff val="40000"/>
                  </a:srgbClr>
                </a:solidFill>
                <a:effectLst/>
                <a:uLnTx/>
                <a:uFillTx/>
                <a:latin typeface="Calibri" panose="020F0502020204030204"/>
                <a:ea typeface="+mn-ea"/>
                <a:cs typeface="+mn-cs"/>
              </a:rPr>
              <a:t>HEALTHCARE: LOW INCOME NHOODS</a:t>
            </a:r>
          </a:p>
        </p:txBody>
      </p:sp>
      <p:sp>
        <p:nvSpPr>
          <p:cNvPr id="13" name="TextBox 12">
            <a:extLst>
              <a:ext uri="{FF2B5EF4-FFF2-40B4-BE49-F238E27FC236}">
                <a16:creationId xmlns:a16="http://schemas.microsoft.com/office/drawing/2014/main" id="{56FBB718-3131-4132-ADB1-5EE09FBF68E0}"/>
              </a:ext>
            </a:extLst>
          </p:cNvPr>
          <p:cNvSpPr txBox="1"/>
          <p:nvPr/>
        </p:nvSpPr>
        <p:spPr>
          <a:xfrm>
            <a:off x="6937193" y="5943564"/>
            <a:ext cx="409746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472C4">
                    <a:lumMod val="60000"/>
                    <a:lumOff val="40000"/>
                  </a:srgbClr>
                </a:solidFill>
                <a:effectLst/>
                <a:uLnTx/>
                <a:uFillTx/>
                <a:latin typeface="Calibri" panose="020F0502020204030204"/>
                <a:ea typeface="+mn-ea"/>
                <a:cs typeface="+mn-cs"/>
              </a:rPr>
              <a:t>HEALTHCARE: LOW INCOME NHOODS</a:t>
            </a:r>
          </a:p>
        </p:txBody>
      </p:sp>
    </p:spTree>
    <p:extLst>
      <p:ext uri="{BB962C8B-B14F-4D97-AF65-F5344CB8AC3E}">
        <p14:creationId xmlns:p14="http://schemas.microsoft.com/office/powerpoint/2010/main" val="551096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B9BEAF89-E99C-4CC1-9359-2557B4F0EFF2}"/>
              </a:ext>
            </a:extLst>
          </p:cNvPr>
          <p:cNvPicPr>
            <a:picLocks noChangeAspect="1"/>
          </p:cNvPicPr>
          <p:nvPr/>
        </p:nvPicPr>
        <p:blipFill rotWithShape="1">
          <a:blip r:embed="rId2"/>
          <a:srcRect l="26079" r="6473" b="1"/>
          <a:stretch/>
        </p:blipFill>
        <p:spPr>
          <a:xfrm>
            <a:off x="6421035" y="643467"/>
            <a:ext cx="5129784" cy="5571066"/>
          </a:xfrm>
          <a:prstGeom prst="rect">
            <a:avLst/>
          </a:prstGeom>
        </p:spPr>
      </p:pic>
      <p:pic>
        <p:nvPicPr>
          <p:cNvPr id="8" name="Picture 7">
            <a:extLst>
              <a:ext uri="{FF2B5EF4-FFF2-40B4-BE49-F238E27FC236}">
                <a16:creationId xmlns:a16="http://schemas.microsoft.com/office/drawing/2014/main" id="{8136B4E1-B686-4ED5-ACA9-40A6603D3BD6}"/>
              </a:ext>
            </a:extLst>
          </p:cNvPr>
          <p:cNvPicPr>
            <a:picLocks noChangeAspect="1"/>
          </p:cNvPicPr>
          <p:nvPr/>
        </p:nvPicPr>
        <p:blipFill rotWithShape="1">
          <a:blip r:embed="rId3"/>
          <a:srcRect l="15605" r="13725" b="1"/>
          <a:stretch/>
        </p:blipFill>
        <p:spPr>
          <a:xfrm>
            <a:off x="650070" y="643467"/>
            <a:ext cx="5129784" cy="5571066"/>
          </a:xfrm>
          <a:prstGeom prst="rect">
            <a:avLst/>
          </a:prstGeom>
        </p:spPr>
      </p:pic>
      <p:sp>
        <p:nvSpPr>
          <p:cNvPr id="16" name="TextBox 15">
            <a:extLst>
              <a:ext uri="{FF2B5EF4-FFF2-40B4-BE49-F238E27FC236}">
                <a16:creationId xmlns:a16="http://schemas.microsoft.com/office/drawing/2014/main" id="{1711E9C2-DDE6-4596-8062-BB631874CEE9}"/>
              </a:ext>
            </a:extLst>
          </p:cNvPr>
          <p:cNvSpPr txBox="1"/>
          <p:nvPr/>
        </p:nvSpPr>
        <p:spPr>
          <a:xfrm>
            <a:off x="6585204" y="480060"/>
            <a:ext cx="301537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LOW INCOME BOARDS</a:t>
            </a:r>
          </a:p>
        </p:txBody>
      </p:sp>
      <p:sp>
        <p:nvSpPr>
          <p:cNvPr id="18" name="TextBox 17">
            <a:extLst>
              <a:ext uri="{FF2B5EF4-FFF2-40B4-BE49-F238E27FC236}">
                <a16:creationId xmlns:a16="http://schemas.microsoft.com/office/drawing/2014/main" id="{E866A0FA-9088-4EE8-8032-A96A0C7F8410}"/>
              </a:ext>
            </a:extLst>
          </p:cNvPr>
          <p:cNvSpPr txBox="1"/>
          <p:nvPr/>
        </p:nvSpPr>
        <p:spPr>
          <a:xfrm>
            <a:off x="589361" y="480059"/>
            <a:ext cx="307353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HIGH INCOME BOARDS</a:t>
            </a:r>
          </a:p>
        </p:txBody>
      </p:sp>
      <p:sp>
        <p:nvSpPr>
          <p:cNvPr id="5" name="TextBox 4">
            <a:extLst>
              <a:ext uri="{FF2B5EF4-FFF2-40B4-BE49-F238E27FC236}">
                <a16:creationId xmlns:a16="http://schemas.microsoft.com/office/drawing/2014/main" id="{EFAD9D2B-A580-4FF7-B842-992D2E96AE7E}"/>
              </a:ext>
            </a:extLst>
          </p:cNvPr>
          <p:cNvSpPr txBox="1"/>
          <p:nvPr/>
        </p:nvSpPr>
        <p:spPr>
          <a:xfrm>
            <a:off x="589361" y="5854648"/>
            <a:ext cx="527920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4472C4">
                    <a:lumMod val="60000"/>
                    <a:lumOff val="40000"/>
                  </a:srgbClr>
                </a:solidFill>
                <a:effectLst/>
                <a:uLnTx/>
                <a:uFillTx/>
                <a:latin typeface="Calibri" panose="020F0502020204030204"/>
                <a:ea typeface="+mn-ea"/>
                <a:cs typeface="+mn-cs"/>
              </a:rPr>
              <a:t>YOUTH: LOW INCOME NHOOD</a:t>
            </a:r>
          </a:p>
        </p:txBody>
      </p:sp>
      <p:sp>
        <p:nvSpPr>
          <p:cNvPr id="24" name="TextBox 23">
            <a:extLst>
              <a:ext uri="{FF2B5EF4-FFF2-40B4-BE49-F238E27FC236}">
                <a16:creationId xmlns:a16="http://schemas.microsoft.com/office/drawing/2014/main" id="{8F1499F5-50C6-4532-9D81-7E46A91C7D79}"/>
              </a:ext>
            </a:extLst>
          </p:cNvPr>
          <p:cNvSpPr txBox="1"/>
          <p:nvPr/>
        </p:nvSpPr>
        <p:spPr>
          <a:xfrm>
            <a:off x="6346326" y="5854259"/>
            <a:ext cx="527920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4472C4">
                    <a:lumMod val="60000"/>
                    <a:lumOff val="40000"/>
                  </a:srgbClr>
                </a:solidFill>
                <a:effectLst/>
                <a:uLnTx/>
                <a:uFillTx/>
                <a:latin typeface="Calibri" panose="020F0502020204030204"/>
                <a:ea typeface="+mn-ea"/>
                <a:cs typeface="+mn-cs"/>
              </a:rPr>
              <a:t>YOUTH: LOW INCOME NHOOD</a:t>
            </a:r>
          </a:p>
        </p:txBody>
      </p:sp>
    </p:spTree>
    <p:extLst>
      <p:ext uri="{BB962C8B-B14F-4D97-AF65-F5344CB8AC3E}">
        <p14:creationId xmlns:p14="http://schemas.microsoft.com/office/powerpoint/2010/main" val="273167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5A10524A-D97A-47F1-AF7A-A415F67CC5CF}"/>
              </a:ext>
            </a:extLst>
          </p:cNvPr>
          <p:cNvPicPr>
            <a:picLocks noChangeAspect="1"/>
          </p:cNvPicPr>
          <p:nvPr/>
        </p:nvPicPr>
        <p:blipFill>
          <a:blip r:embed="rId2"/>
          <a:stretch>
            <a:fillRect/>
          </a:stretch>
        </p:blipFill>
        <p:spPr>
          <a:xfrm>
            <a:off x="6585204" y="1319376"/>
            <a:ext cx="5129784" cy="4219246"/>
          </a:xfrm>
          <a:prstGeom prst="rect">
            <a:avLst/>
          </a:prstGeom>
        </p:spPr>
      </p:pic>
      <p:pic>
        <p:nvPicPr>
          <p:cNvPr id="5" name="Picture 4">
            <a:extLst>
              <a:ext uri="{FF2B5EF4-FFF2-40B4-BE49-F238E27FC236}">
                <a16:creationId xmlns:a16="http://schemas.microsoft.com/office/drawing/2014/main" id="{EB2C16C3-9560-4BDA-A46A-DD1024A127B1}"/>
              </a:ext>
            </a:extLst>
          </p:cNvPr>
          <p:cNvPicPr>
            <a:picLocks noChangeAspect="1"/>
          </p:cNvPicPr>
          <p:nvPr/>
        </p:nvPicPr>
        <p:blipFill>
          <a:blip r:embed="rId3"/>
          <a:stretch>
            <a:fillRect/>
          </a:stretch>
        </p:blipFill>
        <p:spPr>
          <a:xfrm>
            <a:off x="650070" y="1043649"/>
            <a:ext cx="5129784" cy="4770699"/>
          </a:xfrm>
          <a:prstGeom prst="rect">
            <a:avLst/>
          </a:prstGeom>
        </p:spPr>
      </p:pic>
      <p:sp>
        <p:nvSpPr>
          <p:cNvPr id="9" name="TextBox 8">
            <a:extLst>
              <a:ext uri="{FF2B5EF4-FFF2-40B4-BE49-F238E27FC236}">
                <a16:creationId xmlns:a16="http://schemas.microsoft.com/office/drawing/2014/main" id="{1CA7A7B0-C3FE-4C6D-AE30-BA4282CA469B}"/>
              </a:ext>
            </a:extLst>
          </p:cNvPr>
          <p:cNvSpPr txBox="1"/>
          <p:nvPr/>
        </p:nvSpPr>
        <p:spPr>
          <a:xfrm>
            <a:off x="6585204" y="581983"/>
            <a:ext cx="301537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LOW INCOME BOARDS</a:t>
            </a:r>
          </a:p>
        </p:txBody>
      </p:sp>
      <p:sp>
        <p:nvSpPr>
          <p:cNvPr id="11" name="TextBox 10">
            <a:extLst>
              <a:ext uri="{FF2B5EF4-FFF2-40B4-BE49-F238E27FC236}">
                <a16:creationId xmlns:a16="http://schemas.microsoft.com/office/drawing/2014/main" id="{4C2103EC-CE79-4835-87C5-F219BA5789F8}"/>
              </a:ext>
            </a:extLst>
          </p:cNvPr>
          <p:cNvSpPr txBox="1"/>
          <p:nvPr/>
        </p:nvSpPr>
        <p:spPr>
          <a:xfrm>
            <a:off x="589361" y="581984"/>
            <a:ext cx="307353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HIGH INCOME BOARDS</a:t>
            </a:r>
          </a:p>
        </p:txBody>
      </p:sp>
      <p:sp>
        <p:nvSpPr>
          <p:cNvPr id="13" name="TextBox 12">
            <a:extLst>
              <a:ext uri="{FF2B5EF4-FFF2-40B4-BE49-F238E27FC236}">
                <a16:creationId xmlns:a16="http://schemas.microsoft.com/office/drawing/2014/main" id="{75F21D75-7868-4FC2-8C8C-089CDF578FD3}"/>
              </a:ext>
            </a:extLst>
          </p:cNvPr>
          <p:cNvSpPr txBox="1"/>
          <p:nvPr/>
        </p:nvSpPr>
        <p:spPr>
          <a:xfrm>
            <a:off x="737003" y="5691313"/>
            <a:ext cx="494334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4472C4">
                    <a:lumMod val="60000"/>
                    <a:lumOff val="40000"/>
                  </a:srgbClr>
                </a:solidFill>
                <a:effectLst/>
                <a:uLnTx/>
                <a:uFillTx/>
                <a:latin typeface="Calibri" panose="020F0502020204030204"/>
                <a:ea typeface="+mn-ea"/>
                <a:cs typeface="+mn-cs"/>
              </a:rPr>
              <a:t>ARTS: LOW INCOME NHOOD</a:t>
            </a:r>
          </a:p>
        </p:txBody>
      </p:sp>
      <p:sp>
        <p:nvSpPr>
          <p:cNvPr id="16" name="TextBox 15">
            <a:extLst>
              <a:ext uri="{FF2B5EF4-FFF2-40B4-BE49-F238E27FC236}">
                <a16:creationId xmlns:a16="http://schemas.microsoft.com/office/drawing/2014/main" id="{B905641C-90F5-4016-8764-0F8BB1301FF9}"/>
              </a:ext>
            </a:extLst>
          </p:cNvPr>
          <p:cNvSpPr txBox="1"/>
          <p:nvPr/>
        </p:nvSpPr>
        <p:spPr>
          <a:xfrm>
            <a:off x="6412145" y="5691313"/>
            <a:ext cx="494334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4472C4">
                    <a:lumMod val="60000"/>
                    <a:lumOff val="40000"/>
                  </a:srgbClr>
                </a:solidFill>
                <a:effectLst/>
                <a:uLnTx/>
                <a:uFillTx/>
                <a:latin typeface="Calibri" panose="020F0502020204030204"/>
                <a:ea typeface="+mn-ea"/>
                <a:cs typeface="+mn-cs"/>
              </a:rPr>
              <a:t>ARTS: LOW INCOME NHOOD</a:t>
            </a:r>
          </a:p>
        </p:txBody>
      </p:sp>
    </p:spTree>
    <p:extLst>
      <p:ext uri="{BB962C8B-B14F-4D97-AF65-F5344CB8AC3E}">
        <p14:creationId xmlns:p14="http://schemas.microsoft.com/office/powerpoint/2010/main" val="3201177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6F61549-A34D-4A72-9E5F-9EAD3E60F43E}"/>
              </a:ext>
            </a:extLst>
          </p:cNvPr>
          <p:cNvPicPr>
            <a:picLocks noChangeAspect="1"/>
          </p:cNvPicPr>
          <p:nvPr/>
        </p:nvPicPr>
        <p:blipFill rotWithShape="1">
          <a:blip r:embed="rId2"/>
          <a:srcRect l="3052" r="28809" b="-1"/>
          <a:stretch/>
        </p:blipFill>
        <p:spPr>
          <a:xfrm>
            <a:off x="6421035" y="643467"/>
            <a:ext cx="5129784" cy="5571066"/>
          </a:xfrm>
          <a:prstGeom prst="rect">
            <a:avLst/>
          </a:prstGeom>
        </p:spPr>
      </p:pic>
      <p:sp>
        <p:nvSpPr>
          <p:cNvPr id="12" name="Rectangle 11">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8F1DEA23-B9B4-44F2-A94E-4EBBDFDA426F}"/>
              </a:ext>
            </a:extLst>
          </p:cNvPr>
          <p:cNvPicPr>
            <a:picLocks noChangeAspect="1"/>
          </p:cNvPicPr>
          <p:nvPr/>
        </p:nvPicPr>
        <p:blipFill rotWithShape="1">
          <a:blip r:embed="rId3"/>
          <a:srcRect r="24726" b="1"/>
          <a:stretch/>
        </p:blipFill>
        <p:spPr>
          <a:xfrm>
            <a:off x="641180" y="643467"/>
            <a:ext cx="5129784" cy="5571066"/>
          </a:xfrm>
          <a:prstGeom prst="rect">
            <a:avLst/>
          </a:prstGeom>
        </p:spPr>
      </p:pic>
      <p:sp>
        <p:nvSpPr>
          <p:cNvPr id="4" name="TextBox 3">
            <a:extLst>
              <a:ext uri="{FF2B5EF4-FFF2-40B4-BE49-F238E27FC236}">
                <a16:creationId xmlns:a16="http://schemas.microsoft.com/office/drawing/2014/main" id="{5704A01D-904B-40B1-A719-754F52D0A285}"/>
              </a:ext>
            </a:extLst>
          </p:cNvPr>
          <p:cNvSpPr txBox="1"/>
          <p:nvPr/>
        </p:nvSpPr>
        <p:spPr>
          <a:xfrm>
            <a:off x="6256866" y="476820"/>
            <a:ext cx="301537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LOW INCOME BOARDS</a:t>
            </a:r>
          </a:p>
        </p:txBody>
      </p:sp>
      <p:sp>
        <p:nvSpPr>
          <p:cNvPr id="9" name="TextBox 8">
            <a:extLst>
              <a:ext uri="{FF2B5EF4-FFF2-40B4-BE49-F238E27FC236}">
                <a16:creationId xmlns:a16="http://schemas.microsoft.com/office/drawing/2014/main" id="{E583415E-1054-4AAE-A027-40E3BB8B1114}"/>
              </a:ext>
            </a:extLst>
          </p:cNvPr>
          <p:cNvSpPr txBox="1"/>
          <p:nvPr/>
        </p:nvSpPr>
        <p:spPr>
          <a:xfrm>
            <a:off x="477011" y="453534"/>
            <a:ext cx="307353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HIGH INCOME BOARDS</a:t>
            </a:r>
          </a:p>
        </p:txBody>
      </p:sp>
      <p:sp>
        <p:nvSpPr>
          <p:cNvPr id="11" name="TextBox 10">
            <a:extLst>
              <a:ext uri="{FF2B5EF4-FFF2-40B4-BE49-F238E27FC236}">
                <a16:creationId xmlns:a16="http://schemas.microsoft.com/office/drawing/2014/main" id="{FB563573-B2A8-476B-8FB5-069653C27447}"/>
              </a:ext>
            </a:extLst>
          </p:cNvPr>
          <p:cNvSpPr txBox="1"/>
          <p:nvPr/>
        </p:nvSpPr>
        <p:spPr>
          <a:xfrm>
            <a:off x="952410" y="6017805"/>
            <a:ext cx="45073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472C4">
                    <a:lumMod val="60000"/>
                    <a:lumOff val="40000"/>
                  </a:srgbClr>
                </a:solidFill>
                <a:effectLst/>
                <a:uLnTx/>
                <a:uFillTx/>
                <a:latin typeface="Calibri" panose="020F0502020204030204"/>
                <a:ea typeface="+mn-ea"/>
                <a:cs typeface="+mn-cs"/>
              </a:rPr>
              <a:t>HUMAN SERVICES: LOW INCOME NHOOD</a:t>
            </a:r>
          </a:p>
        </p:txBody>
      </p:sp>
      <p:sp>
        <p:nvSpPr>
          <p:cNvPr id="13" name="TextBox 12">
            <a:extLst>
              <a:ext uri="{FF2B5EF4-FFF2-40B4-BE49-F238E27FC236}">
                <a16:creationId xmlns:a16="http://schemas.microsoft.com/office/drawing/2014/main" id="{0F3FC3BF-DDE4-49EF-9D15-59724E239921}"/>
              </a:ext>
            </a:extLst>
          </p:cNvPr>
          <p:cNvSpPr txBox="1"/>
          <p:nvPr/>
        </p:nvSpPr>
        <p:spPr>
          <a:xfrm>
            <a:off x="6396367" y="5981070"/>
            <a:ext cx="45073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472C4">
                    <a:lumMod val="60000"/>
                    <a:lumOff val="40000"/>
                  </a:srgbClr>
                </a:solidFill>
                <a:effectLst/>
                <a:uLnTx/>
                <a:uFillTx/>
                <a:latin typeface="Calibri" panose="020F0502020204030204"/>
                <a:ea typeface="+mn-ea"/>
                <a:cs typeface="+mn-cs"/>
              </a:rPr>
              <a:t>HUMAN SERVICES: LOW INCOME NHOOD</a:t>
            </a:r>
          </a:p>
        </p:txBody>
      </p:sp>
    </p:spTree>
    <p:extLst>
      <p:ext uri="{BB962C8B-B14F-4D97-AF65-F5344CB8AC3E}">
        <p14:creationId xmlns:p14="http://schemas.microsoft.com/office/powerpoint/2010/main" val="176540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37962F-7611-4634-AA43-506455EC1281}"/>
              </a:ext>
            </a:extLst>
          </p:cNvPr>
          <p:cNvSpPr/>
          <p:nvPr/>
        </p:nvSpPr>
        <p:spPr>
          <a:xfrm>
            <a:off x="3380547" y="0"/>
            <a:ext cx="8811453" cy="685800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4FB7F646-6C3C-4ECF-8E02-247435C1D0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DD4DA2-4FBE-4694-B57B-F9990517B43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193D0FF1-0B80-4B21-9590-ECCCD2CDC5F4}"/>
              </a:ext>
            </a:extLst>
          </p:cNvPr>
          <p:cNvPicPr>
            <a:picLocks noChangeAspect="1"/>
          </p:cNvPicPr>
          <p:nvPr/>
        </p:nvPicPr>
        <p:blipFill>
          <a:blip r:embed="rId2"/>
          <a:stretch>
            <a:fillRect/>
          </a:stretch>
        </p:blipFill>
        <p:spPr>
          <a:xfrm>
            <a:off x="3581401" y="559506"/>
            <a:ext cx="7736282" cy="5796844"/>
          </a:xfrm>
          <a:prstGeom prst="rect">
            <a:avLst/>
          </a:prstGeom>
        </p:spPr>
      </p:pic>
      <p:grpSp>
        <p:nvGrpSpPr>
          <p:cNvPr id="4" name="Group 3">
            <a:extLst>
              <a:ext uri="{FF2B5EF4-FFF2-40B4-BE49-F238E27FC236}">
                <a16:creationId xmlns:a16="http://schemas.microsoft.com/office/drawing/2014/main" id="{9470232C-5E19-4551-87D9-B50DF0653097}"/>
              </a:ext>
            </a:extLst>
          </p:cNvPr>
          <p:cNvGrpSpPr/>
          <p:nvPr/>
        </p:nvGrpSpPr>
        <p:grpSpPr>
          <a:xfrm>
            <a:off x="305089" y="1010160"/>
            <a:ext cx="2750445" cy="2686609"/>
            <a:chOff x="3266533" y="511006"/>
            <a:chExt cx="5788241" cy="5449381"/>
          </a:xfrm>
        </p:grpSpPr>
        <p:pic>
          <p:nvPicPr>
            <p:cNvPr id="5" name="Picture 4" descr="A close up of a logo&#10;&#10;Description generated with very high confidence">
              <a:extLst>
                <a:ext uri="{FF2B5EF4-FFF2-40B4-BE49-F238E27FC236}">
                  <a16:creationId xmlns:a16="http://schemas.microsoft.com/office/drawing/2014/main" id="{C115F3BD-B711-44EB-B04D-543039FA904C}"/>
                </a:ext>
              </a:extLst>
            </p:cNvPr>
            <p:cNvPicPr/>
            <p:nvPr/>
          </p:nvPicPr>
          <p:blipFill>
            <a:blip r:embed="rId3">
              <a:extLst>
                <a:ext uri="{28A0092B-C50C-407E-A947-70E740481C1C}">
                  <a14:useLocalDpi xmlns:a14="http://schemas.microsoft.com/office/drawing/2010/main" val="0"/>
                </a:ext>
              </a:extLst>
            </a:blip>
            <a:stretch>
              <a:fillRect/>
            </a:stretch>
          </p:blipFill>
          <p:spPr>
            <a:xfrm>
              <a:off x="4359176" y="511006"/>
              <a:ext cx="3602956" cy="2951870"/>
            </a:xfrm>
            <a:prstGeom prst="rect">
              <a:avLst/>
            </a:prstGeom>
          </p:spPr>
        </p:pic>
        <p:pic>
          <p:nvPicPr>
            <p:cNvPr id="6" name="Picture 2" descr="https://nonprofit-open-data-collective.github.io/assets/posts/logos.png">
              <a:extLst>
                <a:ext uri="{FF2B5EF4-FFF2-40B4-BE49-F238E27FC236}">
                  <a16:creationId xmlns:a16="http://schemas.microsoft.com/office/drawing/2014/main" id="{609D34A4-6E27-49F0-9908-50C10AC655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6533" y="4052226"/>
              <a:ext cx="5788241" cy="1908161"/>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a:extLst>
              <a:ext uri="{FF2B5EF4-FFF2-40B4-BE49-F238E27FC236}">
                <a16:creationId xmlns:a16="http://schemas.microsoft.com/office/drawing/2014/main" id="{C91CF173-6D0C-48A9-9653-17E2FEF0D39D}"/>
              </a:ext>
            </a:extLst>
          </p:cNvPr>
          <p:cNvSpPr/>
          <p:nvPr/>
        </p:nvSpPr>
        <p:spPr>
          <a:xfrm>
            <a:off x="3794448" y="1010160"/>
            <a:ext cx="881120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C000">
                    <a:lumMod val="75000"/>
                  </a:srgbClr>
                </a:solidFill>
                <a:effectLst/>
                <a:uLnTx/>
                <a:uFillTx/>
                <a:latin typeface="Calibri" panose="020F0502020204030204"/>
                <a:ea typeface="+mn-ea"/>
                <a:cs typeface="+mn-cs"/>
              </a:rPr>
              <a:t>https://nonprofit-open-data-collective.github.io/machine_learning_mission_codes/</a:t>
            </a:r>
          </a:p>
        </p:txBody>
      </p:sp>
    </p:spTree>
    <p:extLst>
      <p:ext uri="{BB962C8B-B14F-4D97-AF65-F5344CB8AC3E}">
        <p14:creationId xmlns:p14="http://schemas.microsoft.com/office/powerpoint/2010/main" val="2305887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341EC451-B3D5-4B6E-B1EB-E286D10A3E1F}"/>
              </a:ext>
            </a:extLst>
          </p:cNvPr>
          <p:cNvPicPr>
            <a:picLocks noChangeAspect="1"/>
          </p:cNvPicPr>
          <p:nvPr/>
        </p:nvPicPr>
        <p:blipFill>
          <a:blip r:embed="rId3"/>
          <a:stretch>
            <a:fillRect/>
          </a:stretch>
        </p:blipFill>
        <p:spPr>
          <a:xfrm>
            <a:off x="0" y="929655"/>
            <a:ext cx="12192000" cy="5811489"/>
          </a:xfrm>
          <a:prstGeom prst="rect">
            <a:avLst/>
          </a:prstGeom>
        </p:spPr>
      </p:pic>
      <p:sp>
        <p:nvSpPr>
          <p:cNvPr id="3" name="Rectangle 2">
            <a:extLst>
              <a:ext uri="{FF2B5EF4-FFF2-40B4-BE49-F238E27FC236}">
                <a16:creationId xmlns:a16="http://schemas.microsoft.com/office/drawing/2014/main" id="{56678E1D-74F9-4B09-8C1B-B7E7A30570A2}"/>
              </a:ext>
            </a:extLst>
          </p:cNvPr>
          <p:cNvSpPr/>
          <p:nvPr/>
        </p:nvSpPr>
        <p:spPr>
          <a:xfrm>
            <a:off x="3651011" y="241490"/>
            <a:ext cx="5173852" cy="523220"/>
          </a:xfrm>
          <a:prstGeom prst="rect">
            <a:avLst/>
          </a:prstGeom>
        </p:spPr>
        <p:txBody>
          <a:bodyPr wrap="none">
            <a:spAutoFit/>
          </a:bodyPr>
          <a:lstStyle/>
          <a:p>
            <a:r>
              <a:rPr lang="en-US" sz="2800" b="0" i="0" dirty="0">
                <a:solidFill>
                  <a:srgbClr val="282828"/>
                </a:solidFill>
                <a:effectLst/>
                <a:latin typeface="Atlas Grotesk Web"/>
              </a:rPr>
              <a:t>The Largest Vocabulary In Hip Hop</a:t>
            </a:r>
            <a:endParaRPr lang="en-US" sz="2800" dirty="0"/>
          </a:p>
        </p:txBody>
      </p:sp>
    </p:spTree>
    <p:extLst>
      <p:ext uri="{BB962C8B-B14F-4D97-AF65-F5344CB8AC3E}">
        <p14:creationId xmlns:p14="http://schemas.microsoft.com/office/powerpoint/2010/main" val="3559016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8993A489-4929-4650-A139-0F428489E39E}"/>
              </a:ext>
            </a:extLst>
          </p:cNvPr>
          <p:cNvPicPr>
            <a:picLocks noChangeAspect="1"/>
          </p:cNvPicPr>
          <p:nvPr/>
        </p:nvPicPr>
        <p:blipFill>
          <a:blip r:embed="rId3"/>
          <a:stretch>
            <a:fillRect/>
          </a:stretch>
        </p:blipFill>
        <p:spPr>
          <a:xfrm>
            <a:off x="1052285" y="0"/>
            <a:ext cx="10087429" cy="6858000"/>
          </a:xfrm>
          <a:prstGeom prst="rect">
            <a:avLst/>
          </a:prstGeom>
        </p:spPr>
      </p:pic>
    </p:spTree>
    <p:extLst>
      <p:ext uri="{BB962C8B-B14F-4D97-AF65-F5344CB8AC3E}">
        <p14:creationId xmlns:p14="http://schemas.microsoft.com/office/powerpoint/2010/main" val="2198577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ep 1">
            <a:extLst>
              <a:ext uri="{FF2B5EF4-FFF2-40B4-BE49-F238E27FC236}">
                <a16:creationId xmlns:a16="http://schemas.microsoft.com/office/drawing/2014/main" id="{0F2D70C1-AF14-4CA8-9E97-A9CF25F73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433" y="1836117"/>
            <a:ext cx="3353837" cy="390422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D6DB6F9-0355-4D36-A344-6F20475AC011}"/>
              </a:ext>
            </a:extLst>
          </p:cNvPr>
          <p:cNvSpPr/>
          <p:nvPr/>
        </p:nvSpPr>
        <p:spPr>
          <a:xfrm>
            <a:off x="943831" y="150531"/>
            <a:ext cx="10304337" cy="1015663"/>
          </a:xfrm>
          <a:prstGeom prst="rect">
            <a:avLst/>
          </a:prstGeom>
        </p:spPr>
        <p:txBody>
          <a:bodyPr wrap="square">
            <a:spAutoFit/>
          </a:bodyPr>
          <a:lstStyle/>
          <a:p>
            <a:pPr algn="ctr"/>
            <a:r>
              <a:rPr lang="en-US" sz="6000" dirty="0">
                <a:solidFill>
                  <a:schemeClr val="accent4">
                    <a:lumMod val="50000"/>
                  </a:schemeClr>
                </a:solidFill>
                <a:latin typeface="Atlas Grotesk Web"/>
              </a:rPr>
              <a:t>text as data</a:t>
            </a:r>
            <a:endParaRPr lang="en-US" sz="6000" dirty="0">
              <a:solidFill>
                <a:schemeClr val="accent4">
                  <a:lumMod val="50000"/>
                </a:schemeClr>
              </a:solidFill>
            </a:endParaRPr>
          </a:p>
        </p:txBody>
      </p:sp>
      <p:sp>
        <p:nvSpPr>
          <p:cNvPr id="6" name="TextBox 5">
            <a:extLst>
              <a:ext uri="{FF2B5EF4-FFF2-40B4-BE49-F238E27FC236}">
                <a16:creationId xmlns:a16="http://schemas.microsoft.com/office/drawing/2014/main" id="{9818EAB5-27C5-414F-ACDD-1407283EA534}"/>
              </a:ext>
            </a:extLst>
          </p:cNvPr>
          <p:cNvSpPr txBox="1"/>
          <p:nvPr/>
        </p:nvSpPr>
        <p:spPr>
          <a:xfrm>
            <a:off x="1113968" y="1189786"/>
            <a:ext cx="1714765" cy="646331"/>
          </a:xfrm>
          <a:prstGeom prst="rect">
            <a:avLst/>
          </a:prstGeom>
          <a:noFill/>
        </p:spPr>
        <p:txBody>
          <a:bodyPr wrap="none" rtlCol="0">
            <a:spAutoFit/>
          </a:bodyPr>
          <a:lstStyle/>
          <a:p>
            <a:r>
              <a:rPr lang="en-US" sz="3600" dirty="0">
                <a:solidFill>
                  <a:schemeClr val="accent1">
                    <a:lumMod val="75000"/>
                  </a:schemeClr>
                </a:solidFill>
              </a:rPr>
              <a:t>raw text</a:t>
            </a:r>
          </a:p>
        </p:txBody>
      </p:sp>
      <p:sp>
        <p:nvSpPr>
          <p:cNvPr id="10" name="Rectangle 9">
            <a:extLst>
              <a:ext uri="{FF2B5EF4-FFF2-40B4-BE49-F238E27FC236}">
                <a16:creationId xmlns:a16="http://schemas.microsoft.com/office/drawing/2014/main" id="{D04E968F-0AE5-4E8E-AE87-742ADCEA9BBB}"/>
              </a:ext>
            </a:extLst>
          </p:cNvPr>
          <p:cNvSpPr/>
          <p:nvPr/>
        </p:nvSpPr>
        <p:spPr>
          <a:xfrm>
            <a:off x="5293197" y="2367171"/>
            <a:ext cx="5269055" cy="2123658"/>
          </a:xfrm>
          <a:prstGeom prst="rect">
            <a:avLst/>
          </a:prstGeom>
        </p:spPr>
        <p:txBody>
          <a:bodyPr wrap="square">
            <a:spAutoFit/>
          </a:bodyPr>
          <a:lstStyle/>
          <a:p>
            <a:pPr algn="ctr"/>
            <a:r>
              <a:rPr lang="en-US" sz="6600" b="0" i="0" dirty="0">
                <a:solidFill>
                  <a:srgbClr val="282828"/>
                </a:solidFill>
                <a:effectLst/>
                <a:latin typeface="Atlas Grotesk Web"/>
              </a:rPr>
              <a:t>Step 1 – Get Some Text </a:t>
            </a:r>
            <a:endParaRPr lang="en-US" sz="6600" dirty="0"/>
          </a:p>
        </p:txBody>
      </p:sp>
    </p:spTree>
    <p:extLst>
      <p:ext uri="{BB962C8B-B14F-4D97-AF65-F5344CB8AC3E}">
        <p14:creationId xmlns:p14="http://schemas.microsoft.com/office/powerpoint/2010/main" val="2766742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3F5A"/>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0C8993-8828-4014-82D0-5A1117FC489F}"/>
              </a:ext>
            </a:extLst>
          </p:cNvPr>
          <p:cNvPicPr>
            <a:picLocks noChangeAspect="1"/>
          </p:cNvPicPr>
          <p:nvPr/>
        </p:nvPicPr>
        <p:blipFill>
          <a:blip r:embed="rId2"/>
          <a:stretch>
            <a:fillRect/>
          </a:stretch>
        </p:blipFill>
        <p:spPr>
          <a:xfrm>
            <a:off x="0" y="605403"/>
            <a:ext cx="12192000" cy="5647193"/>
          </a:xfrm>
          <a:prstGeom prst="rect">
            <a:avLst/>
          </a:prstGeom>
        </p:spPr>
      </p:pic>
    </p:spTree>
    <p:extLst>
      <p:ext uri="{BB962C8B-B14F-4D97-AF65-F5344CB8AC3E}">
        <p14:creationId xmlns:p14="http://schemas.microsoft.com/office/powerpoint/2010/main" val="3796321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F18F50-4B02-4778-A678-D0EB3A68915E}"/>
              </a:ext>
            </a:extLst>
          </p:cNvPr>
          <p:cNvPicPr>
            <a:picLocks noChangeAspect="1"/>
          </p:cNvPicPr>
          <p:nvPr/>
        </p:nvPicPr>
        <p:blipFill>
          <a:blip r:embed="rId2"/>
          <a:stretch>
            <a:fillRect/>
          </a:stretch>
        </p:blipFill>
        <p:spPr>
          <a:xfrm>
            <a:off x="258623" y="0"/>
            <a:ext cx="6662487" cy="6858000"/>
          </a:xfrm>
          <a:prstGeom prst="rect">
            <a:avLst/>
          </a:prstGeom>
        </p:spPr>
      </p:pic>
      <p:sp>
        <p:nvSpPr>
          <p:cNvPr id="3" name="Rectangle 2">
            <a:extLst>
              <a:ext uri="{FF2B5EF4-FFF2-40B4-BE49-F238E27FC236}">
                <a16:creationId xmlns:a16="http://schemas.microsoft.com/office/drawing/2014/main" id="{383ADC82-D820-47E9-9622-CABC6BEE5F3E}"/>
              </a:ext>
            </a:extLst>
          </p:cNvPr>
          <p:cNvSpPr/>
          <p:nvPr/>
        </p:nvSpPr>
        <p:spPr>
          <a:xfrm>
            <a:off x="7781731" y="156247"/>
            <a:ext cx="3483659" cy="954107"/>
          </a:xfrm>
          <a:prstGeom prst="rect">
            <a:avLst/>
          </a:prstGeom>
        </p:spPr>
        <p:txBody>
          <a:bodyPr wrap="square">
            <a:spAutoFit/>
          </a:bodyPr>
          <a:lstStyle/>
          <a:p>
            <a:pPr algn="ctr"/>
            <a:r>
              <a:rPr lang="en-US" sz="2800" dirty="0">
                <a:solidFill>
                  <a:schemeClr val="accent4">
                    <a:lumMod val="75000"/>
                  </a:schemeClr>
                </a:solidFill>
                <a:latin typeface="Atlas Grotesk Web"/>
              </a:rPr>
              <a:t>R Package </a:t>
            </a:r>
            <a:r>
              <a:rPr lang="en-US" sz="2800" dirty="0" err="1">
                <a:solidFill>
                  <a:schemeClr val="accent4">
                    <a:lumMod val="75000"/>
                  </a:schemeClr>
                </a:solidFill>
                <a:latin typeface="Atlas Grotesk Web"/>
              </a:rPr>
              <a:t>geniusr</a:t>
            </a:r>
            <a:r>
              <a:rPr lang="en-US" sz="2800" dirty="0">
                <a:solidFill>
                  <a:schemeClr val="accent4">
                    <a:lumMod val="75000"/>
                  </a:schemeClr>
                </a:solidFill>
                <a:latin typeface="Atlas Grotesk Web"/>
              </a:rPr>
              <a:t>: </a:t>
            </a:r>
            <a:r>
              <a:rPr lang="en-US" sz="2800" b="0" i="0" dirty="0">
                <a:solidFill>
                  <a:schemeClr val="accent4">
                    <a:lumMod val="75000"/>
                  </a:schemeClr>
                </a:solidFill>
                <a:effectLst/>
                <a:latin typeface="Atlas Grotesk Web"/>
              </a:rPr>
              <a:t>API for Genius platform </a:t>
            </a:r>
            <a:endParaRPr lang="en-US" sz="2800" dirty="0">
              <a:solidFill>
                <a:schemeClr val="accent4">
                  <a:lumMod val="75000"/>
                </a:schemeClr>
              </a:solidFill>
            </a:endParaRPr>
          </a:p>
        </p:txBody>
      </p:sp>
      <p:sp>
        <p:nvSpPr>
          <p:cNvPr id="4" name="Rectangle 3">
            <a:extLst>
              <a:ext uri="{FF2B5EF4-FFF2-40B4-BE49-F238E27FC236}">
                <a16:creationId xmlns:a16="http://schemas.microsoft.com/office/drawing/2014/main" id="{5059F8C4-5CA7-43B4-B454-3BB9CA4454B5}"/>
              </a:ext>
            </a:extLst>
          </p:cNvPr>
          <p:cNvSpPr/>
          <p:nvPr/>
        </p:nvSpPr>
        <p:spPr>
          <a:xfrm>
            <a:off x="7370938" y="1237594"/>
            <a:ext cx="4562439" cy="4524315"/>
          </a:xfrm>
          <a:prstGeom prst="rect">
            <a:avLst/>
          </a:prstGeom>
        </p:spPr>
        <p:txBody>
          <a:bodyPr wrap="square">
            <a:spAutoFit/>
          </a:bodyPr>
          <a:lstStyle/>
          <a:p>
            <a:r>
              <a:rPr lang="en-US" sz="1600" b="1" i="0" dirty="0">
                <a:solidFill>
                  <a:srgbClr val="222222"/>
                </a:solidFill>
                <a:effectLst/>
                <a:latin typeface="Programme"/>
              </a:rPr>
              <a:t>Genius celebrates More Than The Music—the lyrics, the stories behind the songs, and the creative connections that meaningfully drive culture.</a:t>
            </a:r>
            <a:br>
              <a:rPr lang="en-US" sz="1600" dirty="0"/>
            </a:br>
            <a:br>
              <a:rPr lang="en-US" sz="1600" dirty="0"/>
            </a:br>
            <a:r>
              <a:rPr lang="en-US" sz="1600" b="0" i="0" dirty="0">
                <a:solidFill>
                  <a:srgbClr val="222222"/>
                </a:solidFill>
                <a:effectLst/>
                <a:latin typeface="Programme"/>
              </a:rPr>
              <a:t>We champion curiosity and believe that everyone has music knowledge to share: insights, intel, and musings that make us more informed, engaged music lovers. As the world's biggest music encyclopedia with a passionate community of more than two million contributors, Genius is a destination for artists, creatives, and superfans to discuss and deconstruct all things music.</a:t>
            </a:r>
            <a:br>
              <a:rPr lang="en-US" sz="1600" dirty="0"/>
            </a:br>
            <a:br>
              <a:rPr lang="en-US" sz="1600" dirty="0"/>
            </a:br>
            <a:r>
              <a:rPr lang="en-US" sz="1600" b="0" i="0" dirty="0">
                <a:solidFill>
                  <a:srgbClr val="222222"/>
                </a:solidFill>
                <a:effectLst/>
                <a:latin typeface="Programme"/>
              </a:rPr>
              <a:t>Through our original content, technology, and live &amp; virtual experiences, Genius spotlights the artists who are shaping music culture across every genre and musical discipline, sharing the stories behind their creativity and craft in their own words.</a:t>
            </a:r>
            <a:endParaRPr lang="en-US" sz="1600" dirty="0"/>
          </a:p>
        </p:txBody>
      </p:sp>
    </p:spTree>
    <p:extLst>
      <p:ext uri="{BB962C8B-B14F-4D97-AF65-F5344CB8AC3E}">
        <p14:creationId xmlns:p14="http://schemas.microsoft.com/office/powerpoint/2010/main" val="3327918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F573B1-E8EC-451A-8AF8-220E362AB8EE}"/>
              </a:ext>
            </a:extLst>
          </p:cNvPr>
          <p:cNvPicPr>
            <a:picLocks noChangeAspect="1"/>
          </p:cNvPicPr>
          <p:nvPr/>
        </p:nvPicPr>
        <p:blipFill>
          <a:blip r:embed="rId2"/>
          <a:stretch>
            <a:fillRect/>
          </a:stretch>
        </p:blipFill>
        <p:spPr>
          <a:xfrm>
            <a:off x="742950" y="61912"/>
            <a:ext cx="10706100" cy="6734175"/>
          </a:xfrm>
          <a:prstGeom prst="rect">
            <a:avLst/>
          </a:prstGeom>
        </p:spPr>
      </p:pic>
      <p:sp>
        <p:nvSpPr>
          <p:cNvPr id="3" name="Rectangle 2">
            <a:extLst>
              <a:ext uri="{FF2B5EF4-FFF2-40B4-BE49-F238E27FC236}">
                <a16:creationId xmlns:a16="http://schemas.microsoft.com/office/drawing/2014/main" id="{F23436DB-5914-4787-8B4B-4E256644B2CF}"/>
              </a:ext>
            </a:extLst>
          </p:cNvPr>
          <p:cNvSpPr/>
          <p:nvPr/>
        </p:nvSpPr>
        <p:spPr>
          <a:xfrm>
            <a:off x="7410810" y="1682320"/>
            <a:ext cx="3483659" cy="1384995"/>
          </a:xfrm>
          <a:prstGeom prst="rect">
            <a:avLst/>
          </a:prstGeom>
          <a:solidFill>
            <a:schemeClr val="bg1"/>
          </a:solidFill>
        </p:spPr>
        <p:txBody>
          <a:bodyPr wrap="square">
            <a:spAutoFit/>
          </a:bodyPr>
          <a:lstStyle/>
          <a:p>
            <a:pPr algn="ctr"/>
            <a:r>
              <a:rPr lang="en-US" sz="2800" dirty="0">
                <a:solidFill>
                  <a:schemeClr val="accent4">
                    <a:lumMod val="75000"/>
                  </a:schemeClr>
                </a:solidFill>
                <a:latin typeface="Atlas Grotesk Web"/>
              </a:rPr>
              <a:t>“This results in a set of 136,501 tweets from 69 Twitter handles”</a:t>
            </a:r>
            <a:endParaRPr lang="en-US" sz="2800" dirty="0">
              <a:solidFill>
                <a:schemeClr val="accent4">
                  <a:lumMod val="75000"/>
                </a:schemeClr>
              </a:solidFill>
            </a:endParaRPr>
          </a:p>
        </p:txBody>
      </p:sp>
      <p:sp>
        <p:nvSpPr>
          <p:cNvPr id="4" name="Oval 3">
            <a:extLst>
              <a:ext uri="{FF2B5EF4-FFF2-40B4-BE49-F238E27FC236}">
                <a16:creationId xmlns:a16="http://schemas.microsoft.com/office/drawing/2014/main" id="{0716BE73-7442-429B-8601-29812660CAB4}"/>
              </a:ext>
            </a:extLst>
          </p:cNvPr>
          <p:cNvSpPr/>
          <p:nvPr/>
        </p:nvSpPr>
        <p:spPr>
          <a:xfrm>
            <a:off x="3862873" y="4441371"/>
            <a:ext cx="4198776" cy="858417"/>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00273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TotalTime>
  <Words>1126</Words>
  <Application>Microsoft Office PowerPoint</Application>
  <PresentationFormat>Widescreen</PresentationFormat>
  <Paragraphs>315</Paragraphs>
  <Slides>36</Slides>
  <Notes>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36</vt:i4>
      </vt:variant>
    </vt:vector>
  </HeadingPairs>
  <TitlesOfParts>
    <vt:vector size="49" baseType="lpstr">
      <vt:lpstr>Abadi Extra Light</vt:lpstr>
      <vt:lpstr>Arial</vt:lpstr>
      <vt:lpstr>Atlas Grotesk Web</vt:lpstr>
      <vt:lpstr>Calibri</vt:lpstr>
      <vt:lpstr>Calibri Light</vt:lpstr>
      <vt:lpstr>Cambria Math</vt:lpstr>
      <vt:lpstr>Century Gothic</vt:lpstr>
      <vt:lpstr>Euphemia</vt:lpstr>
      <vt:lpstr>Lucida Console</vt:lpstr>
      <vt:lpstr>Programme</vt:lpstr>
      <vt:lpstr>Office Theme</vt:lpstr>
      <vt:lpstr>5_Office Theme</vt:lpstr>
      <vt:lpstr>4_Office Theme</vt:lpstr>
      <vt:lpstr>  TEXT AS DATA  IN 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structure of a weighted network:</vt:lpstr>
      <vt:lpstr>PowerPoint Presentation</vt:lpstr>
      <vt:lpstr>PowerPoint Presentation</vt:lpstr>
      <vt:lpstr>Generalized: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Jesse Lecy</dc:creator>
  <cp:lastModifiedBy>Jesse Lecy</cp:lastModifiedBy>
  <cp:revision>12</cp:revision>
  <dcterms:created xsi:type="dcterms:W3CDTF">2021-02-24T15:19:02Z</dcterms:created>
  <dcterms:modified xsi:type="dcterms:W3CDTF">2021-11-02T18:37:07Z</dcterms:modified>
</cp:coreProperties>
</file>